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9.xml" ContentType="application/vnd.openxmlformats-officedocument.drawingml.chartshapes+xml"/>
  <Override PartName="/ppt/charts/chart14.xml" ContentType="application/vnd.openxmlformats-officedocument.drawingml.chart+xml"/>
  <Override PartName="/ppt/drawings/drawing10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7.xml" ContentType="application/vnd.openxmlformats-officedocument.drawingml.chart+xml"/>
  <Override PartName="/ppt/drawings/drawing11.xml" ContentType="application/vnd.openxmlformats-officedocument.drawingml.chartshape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0.xml" ContentType="application/vnd.openxmlformats-officedocument.drawingml.chart+xml"/>
  <Override PartName="/ppt/drawings/drawing12.xml" ContentType="application/vnd.openxmlformats-officedocument.drawingml.chartshapes+xml"/>
  <Override PartName="/ppt/charts/chart21.xml" ContentType="application/vnd.openxmlformats-officedocument.drawingml.chart+xml"/>
  <Override PartName="/ppt/notesSlides/notesSlide11.xml" ContentType="application/vnd.openxmlformats-officedocument.presentationml.notesSlide+xml"/>
  <Override PartName="/ppt/charts/chart22.xml" ContentType="application/vnd.openxmlformats-officedocument.drawingml.chart+xml"/>
  <Override PartName="/ppt/drawings/drawing13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3.xml" ContentType="application/vnd.openxmlformats-officedocument.drawingml.chart+xml"/>
  <Override PartName="/ppt/drawings/drawing14.xml" ContentType="application/vnd.openxmlformats-officedocument.drawingml.chartshapes+xml"/>
  <Override PartName="/ppt/charts/chart24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841" r:id="rId2"/>
  </p:sldMasterIdLst>
  <p:notesMasterIdLst>
    <p:notesMasterId r:id="rId56"/>
  </p:notesMasterIdLst>
  <p:sldIdLst>
    <p:sldId id="256" r:id="rId3"/>
    <p:sldId id="257" r:id="rId4"/>
    <p:sldId id="327" r:id="rId5"/>
    <p:sldId id="328" r:id="rId6"/>
    <p:sldId id="329" r:id="rId7"/>
    <p:sldId id="362" r:id="rId8"/>
    <p:sldId id="331" r:id="rId9"/>
    <p:sldId id="332" r:id="rId10"/>
    <p:sldId id="333" r:id="rId11"/>
    <p:sldId id="334" r:id="rId12"/>
    <p:sldId id="335" r:id="rId13"/>
    <p:sldId id="336" r:id="rId14"/>
    <p:sldId id="338" r:id="rId15"/>
    <p:sldId id="356" r:id="rId16"/>
    <p:sldId id="340" r:id="rId17"/>
    <p:sldId id="355" r:id="rId18"/>
    <p:sldId id="341" r:id="rId19"/>
    <p:sldId id="343" r:id="rId20"/>
    <p:sldId id="344" r:id="rId21"/>
    <p:sldId id="345" r:id="rId22"/>
    <p:sldId id="346" r:id="rId23"/>
    <p:sldId id="363" r:id="rId24"/>
    <p:sldId id="366" r:id="rId25"/>
    <p:sldId id="365" r:id="rId26"/>
    <p:sldId id="367" r:id="rId27"/>
    <p:sldId id="368" r:id="rId28"/>
    <p:sldId id="370" r:id="rId29"/>
    <p:sldId id="371" r:id="rId30"/>
    <p:sldId id="372" r:id="rId31"/>
    <p:sldId id="375" r:id="rId32"/>
    <p:sldId id="376" r:id="rId33"/>
    <p:sldId id="377" r:id="rId34"/>
    <p:sldId id="364" r:id="rId35"/>
    <p:sldId id="373" r:id="rId36"/>
    <p:sldId id="381" r:id="rId37"/>
    <p:sldId id="357" r:id="rId38"/>
    <p:sldId id="360" r:id="rId39"/>
    <p:sldId id="382" r:id="rId40"/>
    <p:sldId id="358" r:id="rId41"/>
    <p:sldId id="298" r:id="rId42"/>
    <p:sldId id="284" r:id="rId43"/>
    <p:sldId id="286" r:id="rId44"/>
    <p:sldId id="324" r:id="rId45"/>
    <p:sldId id="325" r:id="rId46"/>
    <p:sldId id="295" r:id="rId47"/>
    <p:sldId id="287" r:id="rId48"/>
    <p:sldId id="378" r:id="rId49"/>
    <p:sldId id="379" r:id="rId50"/>
    <p:sldId id="380" r:id="rId51"/>
    <p:sldId id="361" r:id="rId52"/>
    <p:sldId id="294" r:id="rId53"/>
    <p:sldId id="354" r:id="rId54"/>
    <p:sldId id="296" r:id="rId5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2190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5123.3</c:v>
                </c:pt>
                <c:pt idx="1">
                  <c:v>5689.0749999999998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5094.6000000000004</c:v>
                </c:pt>
                <c:pt idx="1">
                  <c:v>5698.0860000000002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036352"/>
        <c:axId val="136037504"/>
      </c:barChart>
      <c:catAx>
        <c:axId val="136036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6037504"/>
        <c:crosses val="autoZero"/>
        <c:auto val="1"/>
        <c:lblAlgn val="ctr"/>
        <c:lblOffset val="100"/>
        <c:noMultiLvlLbl val="0"/>
      </c:catAx>
      <c:valAx>
        <c:axId val="136037504"/>
        <c:scaling>
          <c:orientation val="minMax"/>
          <c:max val="5700"/>
          <c:min val="40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360363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41373777636677"/>
          <c:y val="0"/>
          <c:w val="0.68773076139688183"/>
          <c:h val="0.567958205284841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аренды земли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4277581364226272E-3"/>
                  <c:y val="-0.317602182305638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80 323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110325456905088E-3"/>
                  <c:y val="-0.3199519730274022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76 </a:t>
                    </a:r>
                    <a:r>
                      <a:rPr lang="ru-RU" dirty="0" smtClean="0"/>
                      <a:t>457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387906821131358E-3"/>
                  <c:y val="-0.3149914773215510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77 738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277581364226272E-3"/>
                  <c:y val="-0.3137478380831706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81 148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75489.02</c:v>
                </c:pt>
                <c:pt idx="1">
                  <c:v>73766.2</c:v>
                </c:pt>
                <c:pt idx="2">
                  <c:v>73766.2</c:v>
                </c:pt>
                <c:pt idx="3">
                  <c:v>76649.119999999995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сдачи в аренду имущества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Лист1!$B$3:$E$3</c:f>
              <c:numCache>
                <c:formatCode>#,##0</c:formatCode>
                <c:ptCount val="4"/>
                <c:pt idx="0">
                  <c:v>3582.39</c:v>
                </c:pt>
                <c:pt idx="1">
                  <c:v>2050.6999999999998</c:v>
                </c:pt>
                <c:pt idx="2">
                  <c:v>2791.6</c:v>
                </c:pt>
                <c:pt idx="3">
                  <c:v>3315.34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Прочие доходы от использования имущества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/>
              </a:solidFill>
            </a:ln>
          </c:spPr>
          <c:invertIfNegative val="0"/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Лист1!$B$4:$E$4</c:f>
              <c:numCache>
                <c:formatCode>#,##0</c:formatCode>
                <c:ptCount val="4"/>
                <c:pt idx="0">
                  <c:v>1252.01</c:v>
                </c:pt>
                <c:pt idx="1">
                  <c:v>640.4</c:v>
                </c:pt>
                <c:pt idx="2">
                  <c:v>1180.3</c:v>
                </c:pt>
                <c:pt idx="3">
                  <c:v>1183.45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252650240"/>
        <c:axId val="252651776"/>
      </c:barChart>
      <c:catAx>
        <c:axId val="252650240"/>
        <c:scaling>
          <c:orientation val="minMax"/>
        </c:scaling>
        <c:delete val="0"/>
        <c:axPos val="b"/>
        <c:majorTickMark val="out"/>
        <c:minorTickMark val="none"/>
        <c:tickLblPos val="nextTo"/>
        <c:crossAx val="252651776"/>
        <c:crosses val="autoZero"/>
        <c:auto val="1"/>
        <c:lblAlgn val="ctr"/>
        <c:lblOffset val="100"/>
        <c:noMultiLvlLbl val="0"/>
      </c:catAx>
      <c:valAx>
        <c:axId val="252651776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52650240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56026823230467E-2"/>
          <c:y val="9.0486776105791158E-2"/>
          <c:w val="0.96683654332804425"/>
          <c:h val="0.698636082339912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Платежи при пользовании природными ресурсами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21903</c:v>
                </c:pt>
                <c:pt idx="1">
                  <c:v>20119.099999999999</c:v>
                </c:pt>
                <c:pt idx="2">
                  <c:v>27850</c:v>
                </c:pt>
                <c:pt idx="3">
                  <c:v>28385.86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252693120"/>
        <c:axId val="252707200"/>
      </c:barChart>
      <c:catAx>
        <c:axId val="25269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252707200"/>
        <c:crosses val="autoZero"/>
        <c:auto val="1"/>
        <c:lblAlgn val="ctr"/>
        <c:lblOffset val="100"/>
        <c:noMultiLvlLbl val="0"/>
      </c:catAx>
      <c:valAx>
        <c:axId val="252707200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52693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959186777794626"/>
          <c:y val="2.3706795976462903E-2"/>
          <c:w val="0.65040813222205374"/>
          <c:h val="0.522354612292375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 от реализации имущества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z="1800" b="1"/>
                      <a:t>91 034</a:t>
                    </a:r>
                    <a:endParaRPr lang="en-US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800" b="1"/>
                      <a:t>72 340</a:t>
                    </a:r>
                    <a:endParaRPr lang="en-US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sz="1800" b="1"/>
                      <a:t>125 169</a:t>
                    </a:r>
                    <a:endParaRPr lang="en-US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800" b="1"/>
                      <a:t>1</a:t>
                    </a:r>
                    <a:r>
                      <a:rPr lang="ru-RU" sz="1800" b="1"/>
                      <a:t>38 896</a:t>
                    </a:r>
                    <a:endParaRPr lang="en-US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3455.665</c:v>
                </c:pt>
                <c:pt idx="1">
                  <c:v>0</c:v>
                </c:pt>
                <c:pt idx="2">
                  <c:v>3569.1</c:v>
                </c:pt>
                <c:pt idx="3">
                  <c:v>3569.1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Доходы от продажи земли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Лист1!$B$3:$E$3</c:f>
              <c:numCache>
                <c:formatCode>#,##0</c:formatCode>
                <c:ptCount val="4"/>
                <c:pt idx="0">
                  <c:v>58815.68</c:v>
                </c:pt>
                <c:pt idx="1">
                  <c:v>50448.7</c:v>
                </c:pt>
                <c:pt idx="2">
                  <c:v>94900</c:v>
                </c:pt>
                <c:pt idx="3">
                  <c:v>107083.523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Плата за увеличение площади земельных участков</c:v>
                </c:pt>
              </c:strCache>
            </c:strRef>
          </c:tx>
          <c:spPr>
            <a:solidFill>
              <a:srgbClr val="883FE9"/>
            </a:solidFill>
          </c:spPr>
          <c:invertIfNegative val="0"/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Лист1!$B$4:$E$4</c:f>
              <c:numCache>
                <c:formatCode>#,##0</c:formatCode>
                <c:ptCount val="4"/>
                <c:pt idx="0">
                  <c:v>28762.3</c:v>
                </c:pt>
                <c:pt idx="1">
                  <c:v>21891.200000000001</c:v>
                </c:pt>
                <c:pt idx="2">
                  <c:v>26700</c:v>
                </c:pt>
                <c:pt idx="3">
                  <c:v>28243.327000000001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overlap val="100"/>
        <c:axId val="253113472"/>
        <c:axId val="253115008"/>
      </c:barChart>
      <c:catAx>
        <c:axId val="253113472"/>
        <c:scaling>
          <c:orientation val="minMax"/>
        </c:scaling>
        <c:delete val="0"/>
        <c:axPos val="b"/>
        <c:majorTickMark val="out"/>
        <c:minorTickMark val="none"/>
        <c:tickLblPos val="nextTo"/>
        <c:crossAx val="253115008"/>
        <c:crosses val="autoZero"/>
        <c:auto val="1"/>
        <c:lblAlgn val="ctr"/>
        <c:lblOffset val="100"/>
        <c:noMultiLvlLbl val="0"/>
      </c:catAx>
      <c:valAx>
        <c:axId val="253115008"/>
        <c:scaling>
          <c:orientation val="minMax"/>
          <c:max val="1400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one"/>
        <c:crossAx val="253113472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97193949010418E-3"/>
          <c:y val="3.360937398215099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B687DD"/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B687DD"/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B687DD"/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B687DD"/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1.5074298487252604E-3"/>
                  <c:y val="1.0341345840661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5371492436263014E-3"/>
                  <c:y val="5.17046935053091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8203.9969999999994</c:v>
                </c:pt>
                <c:pt idx="1">
                  <c:v>4876.3</c:v>
                </c:pt>
                <c:pt idx="2">
                  <c:v>26849.4</c:v>
                </c:pt>
                <c:pt idx="3">
                  <c:v>27668.53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253203200"/>
        <c:axId val="253204736"/>
      </c:barChart>
      <c:catAx>
        <c:axId val="253203200"/>
        <c:scaling>
          <c:orientation val="minMax"/>
        </c:scaling>
        <c:delete val="0"/>
        <c:axPos val="b"/>
        <c:majorTickMark val="out"/>
        <c:minorTickMark val="none"/>
        <c:tickLblPos val="nextTo"/>
        <c:crossAx val="253204736"/>
        <c:crosses val="autoZero"/>
        <c:auto val="1"/>
        <c:lblAlgn val="ctr"/>
        <c:lblOffset val="100"/>
        <c:noMultiLvlLbl val="0"/>
      </c:catAx>
      <c:valAx>
        <c:axId val="253204736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53203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864E-2"/>
          <c:y val="4.9121392743143769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074298487252604E-3"/>
                  <c:y val="0.1163401407074457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solidFill>
                          <a:schemeClr val="bg1"/>
                        </a:solidFill>
                      </a:rPr>
                      <a:t>5 </a:t>
                    </a:r>
                    <a:r>
                      <a:rPr lang="en-US" sz="2000" b="1">
                        <a:solidFill>
                          <a:schemeClr val="bg1"/>
                        </a:solidFill>
                      </a:rPr>
                      <a:t>094 </a:t>
                    </a:r>
                    <a:r>
                      <a:rPr lang="en-US" sz="2000" b="1" smtClean="0">
                        <a:solidFill>
                          <a:schemeClr val="bg1"/>
                        </a:solidFill>
                      </a:rPr>
                      <a:t>55</a:t>
                    </a:r>
                    <a:r>
                      <a:rPr lang="ru-RU" sz="2000" b="1" smtClean="0">
                        <a:solidFill>
                          <a:schemeClr val="bg1"/>
                        </a:solidFill>
                      </a:rPr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292668230082730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>
                        <a:solidFill>
                          <a:schemeClr val="bg1"/>
                        </a:solidFill>
                      </a:rPr>
                      <a:t>5 242 </a:t>
                    </a:r>
                    <a:r>
                      <a:rPr lang="en-US" sz="2000" b="1" smtClean="0">
                        <a:solidFill>
                          <a:schemeClr val="bg1"/>
                        </a:solidFill>
                      </a:rPr>
                      <a:t>941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074298487252604E-3"/>
                  <c:y val="0.1318521594684385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>
                        <a:solidFill>
                          <a:schemeClr val="bg1"/>
                        </a:solidFill>
                      </a:rPr>
                      <a:t>6 002 </a:t>
                    </a:r>
                    <a:r>
                      <a:rPr lang="en-US" sz="2000" b="1" smtClean="0">
                        <a:solidFill>
                          <a:schemeClr val="bg1"/>
                        </a:solidFill>
                      </a:rPr>
                      <a:t>008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0445790923515627E-3"/>
                  <c:y val="0.11375480424728031"/>
                </c:manualLayout>
              </c:layout>
              <c:tx>
                <c:rich>
                  <a:bodyPr/>
                  <a:lstStyle/>
                  <a:p>
                    <a:r>
                      <a:rPr lang="en-US" sz="2000" b="1">
                        <a:solidFill>
                          <a:schemeClr val="bg1"/>
                        </a:solidFill>
                      </a:rPr>
                      <a:t>5 698 </a:t>
                    </a:r>
                    <a:r>
                      <a:rPr lang="en-US" sz="2000" b="1" smtClean="0">
                        <a:solidFill>
                          <a:schemeClr val="bg1"/>
                        </a:solidFill>
                      </a:rPr>
                      <a:t>086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5094558.5999999996</c:v>
                </c:pt>
                <c:pt idx="1">
                  <c:v>5242941</c:v>
                </c:pt>
                <c:pt idx="2">
                  <c:v>6002008</c:v>
                </c:pt>
                <c:pt idx="3">
                  <c:v>5698086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253760640"/>
        <c:axId val="253762176"/>
      </c:barChart>
      <c:catAx>
        <c:axId val="253760640"/>
        <c:scaling>
          <c:orientation val="minMax"/>
        </c:scaling>
        <c:delete val="0"/>
        <c:axPos val="b"/>
        <c:majorTickMark val="out"/>
        <c:minorTickMark val="none"/>
        <c:tickLblPos val="nextTo"/>
        <c:crossAx val="253762176"/>
        <c:crosses val="autoZero"/>
        <c:auto val="1"/>
        <c:lblAlgn val="ctr"/>
        <c:lblOffset val="100"/>
        <c:noMultiLvlLbl val="0"/>
      </c:catAx>
      <c:valAx>
        <c:axId val="253762176"/>
        <c:scaling>
          <c:orientation val="minMax"/>
          <c:max val="8000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2.5626307428329425E-2"/>
              <c:y val="7.7560093804963842E-2"/>
            </c:manualLayout>
          </c:layout>
          <c:overlay val="0"/>
        </c:title>
        <c:numFmt formatCode="#,##0.0" sourceLinked="1"/>
        <c:majorTickMark val="out"/>
        <c:minorTickMark val="none"/>
        <c:tickLblPos val="none"/>
        <c:crossAx val="253760640"/>
        <c:crosses val="autoZero"/>
        <c:crossBetween val="between"/>
        <c:majorUnit val="1000000"/>
        <c:minorUnit val="1000000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73683689674068"/>
          <c:y val="0.14307542808623061"/>
          <c:w val="0.51938019958566628"/>
          <c:h val="0.839764894570499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7.9981776067832994E-3"/>
                  <c:y val="6.205273833671402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2.4404734674672003E-2"/>
                  <c:y val="0.1201956696070570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Общегосударственные</a:t>
                    </a:r>
                    <a:r>
                      <a:rPr lang="ru-RU" sz="1600" baseline="0" dirty="0" smtClean="0"/>
                      <a:t> </a:t>
                    </a:r>
                    <a:r>
                      <a:rPr lang="ru-RU" sz="1600" dirty="0" smtClean="0"/>
                      <a:t>вопросы </a:t>
                    </a:r>
                    <a:r>
                      <a:rPr lang="ru-RU" sz="1600" dirty="0"/>
                      <a:t>8</a:t>
                    </a:r>
                    <a:r>
                      <a:rPr lang="ru-RU" sz="1600" dirty="0" smtClean="0"/>
                      <a:t>,8</a:t>
                    </a:r>
                    <a:r>
                      <a:rPr lang="ru-RU" sz="1600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4.9295409753724845E-2"/>
                  <c:y val="0.1965911599603754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9.9300357850061471E-2"/>
                  <c:y val="0.1271376951743006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15429728162790501"/>
                  <c:y val="9.10005188924005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24147632055821996"/>
                  <c:y val="4.599047124864380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-0.15616740530230536"/>
                  <c:y val="-5.402707674890324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3.2606087652258996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8.7443598703785486E-2"/>
                  <c:y val="-3.21375536581914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21045735814601366"/>
                  <c:y val="4.553026086136138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delete val="1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Лист1!$A$2:$A$11</c:f>
              <c:strCache>
                <c:ptCount val="10"/>
                <c:pt idx="0">
                  <c:v>образование</c:v>
                </c:pt>
                <c:pt idx="1">
                  <c:v>общегосударственные вопросы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национальная безопасность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дотации поселениям</c:v>
                </c:pt>
                <c:pt idx="9">
                  <c:v>прочие расходы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0.66200000000000003</c:v>
                </c:pt>
                <c:pt idx="1">
                  <c:v>9.1999999999999998E-2</c:v>
                </c:pt>
                <c:pt idx="2">
                  <c:v>0.12300000000000001</c:v>
                </c:pt>
                <c:pt idx="3">
                  <c:v>4.2999999999999997E-2</c:v>
                </c:pt>
                <c:pt idx="4">
                  <c:v>6.0000000000000001E-3</c:v>
                </c:pt>
                <c:pt idx="5">
                  <c:v>8.0000000000000002E-3</c:v>
                </c:pt>
                <c:pt idx="6">
                  <c:v>2.4E-2</c:v>
                </c:pt>
                <c:pt idx="7">
                  <c:v>6.9999999999999993E-3</c:v>
                </c:pt>
                <c:pt idx="8">
                  <c:v>3.3000000000000002E-2</c:v>
                </c:pt>
                <c:pt idx="9">
                  <c:v>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99257598828887"/>
          <c:y val="4.5530449549507052E-2"/>
          <c:w val="0.58735887422405919"/>
          <c:h val="0.949676871550544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4.446284679853499E-3"/>
                  <c:y val="6.709750459927355E-2"/>
                </c:manualLayout>
              </c:layout>
              <c:tx>
                <c:rich>
                  <a:bodyPr/>
                  <a:lstStyle/>
                  <a:p>
                    <a:pPr>
                      <a:defRPr sz="17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Непрограммные </a:t>
                    </a:r>
                    <a:r>
                      <a:rPr lang="ru-RU" sz="17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расходы</a:t>
                    </a:r>
                    <a:r>
                      <a:rPr lang="ru-RU" sz="17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</a:p>
                  <a:p>
                    <a:pPr>
                      <a:defRPr sz="17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76 </a:t>
                    </a:r>
                    <a:r>
                      <a:rPr lang="ru-RU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млн. руб.
</a:t>
                    </a:r>
                    <a:r>
                      <a:rPr lang="ru-RU" sz="17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</a:t>
                    </a:r>
                    <a:r>
                      <a:rPr lang="en-US" sz="17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r>
                      <a:rPr lang="ru-RU" sz="17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,3 %</a:t>
                    </a:r>
                    <a:endParaRPr lang="ru-RU" sz="1700" dirty="0"/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0.32754297141587441"/>
                  <c:y val="5.5115807349403273E-2"/>
                </c:manualLayout>
              </c:layout>
              <c:tx>
                <c:rich>
                  <a:bodyPr/>
                  <a:lstStyle/>
                  <a:p>
                    <a:pPr>
                      <a:defRPr sz="20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Программные </a:t>
                    </a:r>
                    <a:r>
                      <a: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расходы</a:t>
                    </a:r>
                  </a:p>
                  <a:p>
                    <a:pPr>
                      <a:defRPr sz="20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5 622</a:t>
                    </a:r>
                  </a:p>
                  <a:p>
                    <a:pPr>
                      <a:defRPr sz="2000" b="1" i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млн. руб.
</a:t>
                    </a:r>
                    <a:r>
                      <a: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9</a:t>
                    </a:r>
                    <a:r>
                      <a: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</a:t>
                    </a:r>
                    <a:r>
                      <a: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,7 %</a:t>
                    </a:r>
                    <a:endParaRPr lang="ru-RU" sz="2000" dirty="0"/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 b="1" i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Лист1!$A$2:$A$3</c:f>
              <c:strCache>
                <c:ptCount val="2"/>
                <c:pt idx="0">
                  <c:v>Непрограммные расходы 76 млн. руб.</c:v>
                </c:pt>
                <c:pt idx="1">
                  <c:v>Программные расходы 5622 млн. руб.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1.3338013338013339E-2</c:v>
                </c:pt>
                <c:pt idx="1">
                  <c:v>0.98666198666198668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2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60229160958949"/>
          <c:y val="0.15106178678559526"/>
          <c:w val="0.89739770839041055"/>
          <c:h val="0.590863911946291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Дотация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General</c:formatCode>
                <c:ptCount val="2"/>
                <c:pt idx="0" formatCode="0.00">
                  <c:v>183979</c:v>
                </c:pt>
                <c:pt idx="1">
                  <c:v>186640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Субсидии, иные м/б трансферты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General</c:formatCode>
                <c:ptCount val="2"/>
                <c:pt idx="0" formatCode="0.00">
                  <c:v>114906.11</c:v>
                </c:pt>
                <c:pt idx="1">
                  <c:v>154089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54177664"/>
        <c:axId val="254179200"/>
      </c:barChart>
      <c:catAx>
        <c:axId val="25417766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2000"/>
            </a:pPr>
            <a:endParaRPr lang="ru-RU"/>
          </a:p>
        </c:txPr>
        <c:crossAx val="254179200"/>
        <c:crosses val="autoZero"/>
        <c:auto val="1"/>
        <c:lblAlgn val="ctr"/>
        <c:lblOffset val="100"/>
        <c:noMultiLvlLbl val="0"/>
      </c:catAx>
      <c:valAx>
        <c:axId val="254179200"/>
        <c:scaling>
          <c:orientation val="minMax"/>
          <c:max val="187000"/>
        </c:scaling>
        <c:delete val="0"/>
        <c:axPos val="l"/>
        <c:majorGridlines/>
        <c:numFmt formatCode="0.00" sourceLinked="1"/>
        <c:majorTickMark val="none"/>
        <c:minorTickMark val="none"/>
        <c:tickLblPos val="none"/>
        <c:crossAx val="254177664"/>
        <c:crosses val="autoZero"/>
        <c:crossBetween val="between"/>
        <c:majorUnit val="50000"/>
        <c:minorUnit val="50000"/>
      </c:valAx>
    </c:plotArea>
    <c:legend>
      <c:legendPos val="b"/>
      <c:layout>
        <c:manualLayout>
          <c:xMode val="edge"/>
          <c:yMode val="edge"/>
          <c:x val="9.4659133374528637E-2"/>
          <c:y val="0.8708552992319849"/>
          <c:w val="0.87034016422417715"/>
          <c:h val="6.7249472280857689E-2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753821275319129E-4"/>
          <c:y val="2.0996344321530414E-2"/>
          <c:w val="0.82087412889545974"/>
          <c:h val="0.82568140576972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03351942376776E-2"/>
                  <c:y val="-4.5947441025071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91-4680-9255-BB6A97C2F3E8}"/>
                </c:ext>
              </c:extLst>
            </c:dLbl>
            <c:dLbl>
              <c:idx val="1"/>
              <c:layout>
                <c:manualLayout>
                  <c:x val="2.5386531126171182E-2"/>
                  <c:y val="-5.4580278117246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91-4680-9255-BB6A97C2F3E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Бюджет текущих расходов</c:v>
                </c:pt>
                <c:pt idx="1">
                  <c:v>Бюджет развития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4280.5</c:v>
                </c:pt>
                <c:pt idx="1">
                  <c:v>1336.3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791-4680-9255-BB6A97C2F3E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167185127578441E-2"/>
                  <c:y val="-5.1455393845128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91-4680-9255-BB6A97C2F3E8}"/>
                </c:ext>
              </c:extLst>
            </c:dLbl>
            <c:dLbl>
              <c:idx val="1"/>
              <c:layout>
                <c:manualLayout>
                  <c:x val="3.2067154575417596E-2"/>
                  <c:y val="-5.4951533162981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91-4680-9255-BB6A97C2F3E8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Бюджет текущих расходов</c:v>
                </c:pt>
                <c:pt idx="1">
                  <c:v>Бюджет развития 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4850</c:v>
                </c:pt>
                <c:pt idx="1">
                  <c:v>1359.7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791-4680-9255-BB6A97C2F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5193472"/>
        <c:axId val="255195008"/>
        <c:axId val="0"/>
      </c:bar3DChart>
      <c:catAx>
        <c:axId val="255193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55195008"/>
        <c:crosses val="autoZero"/>
        <c:auto val="1"/>
        <c:lblAlgn val="ctr"/>
        <c:lblOffset val="100"/>
        <c:noMultiLvlLbl val="0"/>
      </c:catAx>
      <c:valAx>
        <c:axId val="255195008"/>
        <c:scaling>
          <c:orientation val="minMax"/>
        </c:scaling>
        <c:delete val="1"/>
        <c:axPos val="l"/>
        <c:majorGridlines/>
        <c:numFmt formatCode="#,##0.0" sourceLinked="1"/>
        <c:majorTickMark val="out"/>
        <c:minorTickMark val="none"/>
        <c:tickLblPos val="none"/>
        <c:crossAx val="25519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300372608171744"/>
          <c:y val="0.21423545531977939"/>
          <c:w val="0.12792429521126333"/>
          <c:h val="0.24349675432888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55545002042025"/>
          <c:y val="0.19980918786801469"/>
          <c:w val="0.54949176226115726"/>
          <c:h val="0.7802783024108432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76-4AFA-A7CC-4486D7A90BC8}"/>
              </c:ext>
            </c:extLst>
          </c:dPt>
          <c:dPt>
            <c:idx val="1"/>
            <c:bubble3D val="0"/>
            <c:spPr>
              <a:solidFill>
                <a:srgbClr val="BB51BB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76-4AFA-A7CC-4486D7A90BC8}"/>
              </c:ext>
            </c:extLst>
          </c:dPt>
          <c:dLbls>
            <c:dLbl>
              <c:idx val="0"/>
              <c:layout>
                <c:manualLayout>
                  <c:x val="-0.17372169915392813"/>
                  <c:y val="0.20935173869570048"/>
                </c:manualLayout>
              </c:layout>
              <c:tx>
                <c:rich>
                  <a:bodyPr/>
                  <a:lstStyle/>
                  <a:p>
                    <a:r>
                      <a:rPr lang="ru-RU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Бюджет развития
</a:t>
                    </a:r>
                    <a:r>
                      <a:rPr lang="ru-RU" sz="17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21,9%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18420273334261761"/>
                  <c:y val="-0.13677508054660592"/>
                </c:manualLayout>
              </c:layout>
              <c:tx>
                <c:rich>
                  <a:bodyPr/>
                  <a:lstStyle/>
                  <a:p>
                    <a:r>
                      <a:rPr lang="ru-RU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Бюджет текущих расходов</a:t>
                    </a:r>
                    <a:r>
                      <a:rPr lang="ru-RU" sz="17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ru-RU" sz="17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78,1</a:t>
                    </a:r>
                    <a:r>
                      <a:rPr lang="ru-RU" sz="17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Бюджет развития</c:v>
                </c:pt>
                <c:pt idx="1">
                  <c:v>Бюджет текущих расходов</c:v>
                </c:pt>
              </c:strCache>
            </c:strRef>
          </c:cat>
          <c:val>
            <c:numRef>
              <c:f>Лист1!$B$2:$B$3</c:f>
              <c:numCache>
                <c:formatCode>0.0%</c:formatCode>
                <c:ptCount val="2"/>
                <c:pt idx="0">
                  <c:v>0.23499999999999999</c:v>
                </c:pt>
                <c:pt idx="1">
                  <c:v>0.76500000000000001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F76-4AFA-A7CC-4486D7A90B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289916885389328E-2"/>
          <c:y val="8.2458362469529534E-2"/>
          <c:w val="0.62307534995625546"/>
          <c:h val="0.842952514655658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3196.4</c:v>
                </c:pt>
                <c:pt idx="1">
                  <c:v>3695.1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Дотации, в т.ч.                                                 на сбалансированность бюджета - 73,1 млн руб., в виде доп. норматива отчислений по НДФЛ -677,6 млн руб.)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877.1</c:v>
                </c:pt>
                <c:pt idx="1">
                  <c:v>750.7</c:v>
                </c:pt>
              </c:numCache>
            </c:numRef>
          </c:val>
        </c:ser>
        <c:ser>
          <c:idx val="2"/>
          <c:order val="2"/>
          <c:tx>
            <c:strRef>
              <c:f>Лист1!$A$2</c:f>
              <c:strCache>
                <c:ptCount val="1"/>
                <c:pt idx="0">
                  <c:v>Налоговые и неналоговые доходы (без дополнительного норматива отчислений по НДФЛ)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1049.7</c:v>
                </c:pt>
                <c:pt idx="1">
                  <c:v>1243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136817664"/>
        <c:axId val="136831744"/>
      </c:barChart>
      <c:catAx>
        <c:axId val="136817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36831744"/>
        <c:crosses val="autoZero"/>
        <c:auto val="1"/>
        <c:lblAlgn val="ctr"/>
        <c:lblOffset val="100"/>
        <c:tickLblSkip val="1"/>
        <c:noMultiLvlLbl val="0"/>
      </c:catAx>
      <c:valAx>
        <c:axId val="13683174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136817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6.1338160139069502E-2"/>
          <c:w val="0.30277777777777776"/>
          <c:h val="0.93866183986093044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581728335977902E-2"/>
          <c:y val="4.6536056282978307E-2"/>
          <c:w val="0.96683654332804425"/>
          <c:h val="0.799464204286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 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#,##0.0</c:formatCode>
                <c:ptCount val="4"/>
                <c:pt idx="0">
                  <c:v>767776.1</c:v>
                </c:pt>
                <c:pt idx="1">
                  <c:v>826196</c:v>
                </c:pt>
                <c:pt idx="2">
                  <c:v>1009108</c:v>
                </c:pt>
                <c:pt idx="3">
                  <c:v>859722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234839040"/>
        <c:axId val="234840832"/>
      </c:barChart>
      <c:catAx>
        <c:axId val="234839040"/>
        <c:scaling>
          <c:orientation val="minMax"/>
        </c:scaling>
        <c:delete val="0"/>
        <c:axPos val="b"/>
        <c:majorTickMark val="out"/>
        <c:minorTickMark val="none"/>
        <c:tickLblPos val="nextTo"/>
        <c:crossAx val="234840832"/>
        <c:crosses val="autoZero"/>
        <c:auto val="1"/>
        <c:lblAlgn val="ctr"/>
        <c:lblOffset val="100"/>
        <c:noMultiLvlLbl val="0"/>
      </c:catAx>
      <c:valAx>
        <c:axId val="234840832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7.5371492436263083E-3"/>
              <c:y val="0"/>
            </c:manualLayout>
          </c:layout>
          <c:overlay val="0"/>
        </c:title>
        <c:numFmt formatCode="#,##0.0" sourceLinked="1"/>
        <c:majorTickMark val="out"/>
        <c:minorTickMark val="none"/>
        <c:tickLblPos val="none"/>
        <c:crossAx val="234839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864970408652109"/>
                  <c:y val="-0.2284778177089282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0.13948721881143641"/>
                  <c:y val="9.766759389603686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5.7424476990479319E-2"/>
                  <c:y val="1.327015001146145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2.1034619341812263E-2"/>
                  <c:y val="-3.24129970503321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Образование</c:v>
                </c:pt>
                <c:pt idx="1">
                  <c:v>Социальная политика</c:v>
                </c:pt>
                <c:pt idx="2">
                  <c:v>Массовый спорт</c:v>
                </c:pt>
                <c:pt idx="3">
                  <c:v>ЖКХ</c:v>
                </c:pt>
                <c:pt idx="4">
                  <c:v>Общегосударственные вопросы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0.89900000000000002</c:v>
                </c:pt>
                <c:pt idx="1">
                  <c:v>2.4E-2</c:v>
                </c:pt>
                <c:pt idx="2">
                  <c:v>1E-3</c:v>
                </c:pt>
                <c:pt idx="3">
                  <c:v>7.3999999999999996E-2</c:v>
                </c:pt>
                <c:pt idx="4">
                  <c:v>2E-3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377203653375584"/>
          <c:y val="0.1972722166672839"/>
          <c:w val="0.29366253366484218"/>
          <c:h val="0.756996753447148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Lbls>
            <c:dLbl>
              <c:idx val="0"/>
              <c:layout>
                <c:manualLayout>
                  <c:x val="-0.1278198495186359"/>
                  <c:y val="2.7922823389993738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5.8999863693949967E-2"/>
                  <c:y val="3.685485563332471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Районный бюджет </a:t>
                    </a:r>
                    <a:r>
                      <a:rPr lang="ru-RU" dirty="0" smtClean="0"/>
                      <a:t>10,9%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0.42373886561623869"/>
                  <c:y val="-6.662839931365650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delete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Лист1!$A$2:$A$5</c:f>
              <c:strCache>
                <c:ptCount val="4"/>
                <c:pt idx="0">
                  <c:v>Бюджеты поселений</c:v>
                </c:pt>
                <c:pt idx="1">
                  <c:v>Районный бюджет</c:v>
                </c:pt>
                <c:pt idx="2">
                  <c:v>Краевой бюджет</c:v>
                </c:pt>
                <c:pt idx="3">
                  <c:v>Федеральный бюджет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1.7000000000000001E-2</c:v>
                </c:pt>
                <c:pt idx="1">
                  <c:v>0.109</c:v>
                </c:pt>
                <c:pt idx="2">
                  <c:v>0.84199999999999997</c:v>
                </c:pt>
                <c:pt idx="3">
                  <c:v>3.2000000000000001E-2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6033572027350496E-2"/>
          <c:y val="0.24011722927706827"/>
          <c:w val="0.96748605067756477"/>
          <c:h val="0.6353761897941727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Проектирование, строительство, реконструкция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2021 год факт</c:v>
                </c:pt>
                <c:pt idx="1">
                  <c:v>2022 год перв. Бюджет</c:v>
                </c:pt>
                <c:pt idx="2">
                  <c:v>2022 год уточн. Бюджет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19</c:v>
                </c:pt>
                <c:pt idx="2">
                  <c:v>21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Ремонт дорог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2021 год факт</c:v>
                </c:pt>
                <c:pt idx="1">
                  <c:v>2022 год перв. Бюджет</c:v>
                </c:pt>
                <c:pt idx="2">
                  <c:v>2022 год уточн. Бюджет</c:v>
                </c:pt>
                <c:pt idx="3">
                  <c:v>2022 год факт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194</c:v>
                </c:pt>
                <c:pt idx="1">
                  <c:v>256</c:v>
                </c:pt>
                <c:pt idx="2">
                  <c:v>334</c:v>
                </c:pt>
                <c:pt idx="3">
                  <c:v>333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Содержание дорог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2021 год факт</c:v>
                </c:pt>
                <c:pt idx="1">
                  <c:v>2022 год перв. Бюджет</c:v>
                </c:pt>
                <c:pt idx="2">
                  <c:v>2022 год уточн. Бюджет</c:v>
                </c:pt>
                <c:pt idx="3">
                  <c:v>2022 год факт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123</c:v>
                </c:pt>
                <c:pt idx="1">
                  <c:v>134</c:v>
                </c:pt>
                <c:pt idx="2">
                  <c:v>143</c:v>
                </c:pt>
                <c:pt idx="3">
                  <c:v>141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6"/>
        <c:overlap val="100"/>
        <c:axId val="235745280"/>
        <c:axId val="235746816"/>
      </c:barChart>
      <c:catAx>
        <c:axId val="235745280"/>
        <c:scaling>
          <c:orientation val="minMax"/>
        </c:scaling>
        <c:delete val="0"/>
        <c:axPos val="b"/>
        <c:majorTickMark val="out"/>
        <c:minorTickMark val="none"/>
        <c:tickLblPos val="nextTo"/>
        <c:crossAx val="235746816"/>
        <c:crosses val="autoZero"/>
        <c:auto val="1"/>
        <c:lblAlgn val="ctr"/>
        <c:lblOffset val="100"/>
        <c:noMultiLvlLbl val="0"/>
      </c:catAx>
      <c:valAx>
        <c:axId val="235746816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235745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3869239505986928E-3"/>
          <c:y val="1.0445626523425107E-3"/>
          <c:w val="0.57036741096719279"/>
          <c:h val="0.167062762772007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15635762693034E-2"/>
          <c:y val="0"/>
          <c:w val="0.96696466596304109"/>
          <c:h val="0.8010500058457578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Лист1!$A$3</c:f>
              <c:strCache>
                <c:ptCount val="1"/>
                <c:pt idx="0">
                  <c:v>Средства местного отчета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2021 год факт</c:v>
                </c:pt>
                <c:pt idx="1">
                  <c:v>2022 год уточн. план</c:v>
                </c:pt>
                <c:pt idx="2">
                  <c:v>2022 год факт</c:v>
                </c:pt>
              </c:strCache>
            </c:strRef>
          </c:cat>
          <c:val>
            <c:numRef>
              <c:f>Лист1!$B$3:$D$3</c:f>
              <c:numCache>
                <c:formatCode>#,##0</c:formatCode>
                <c:ptCount val="3"/>
                <c:pt idx="0">
                  <c:v>153368</c:v>
                </c:pt>
                <c:pt idx="1">
                  <c:v>181173</c:v>
                </c:pt>
                <c:pt idx="2">
                  <c:v>181032</c:v>
                </c:pt>
              </c:numCache>
            </c:numRef>
          </c:val>
        </c:ser>
        <c:ser>
          <c:idx val="0"/>
          <c:order val="1"/>
          <c:tx>
            <c:strRef>
              <c:f>Лист1!$A$2</c:f>
              <c:strCache>
                <c:ptCount val="1"/>
                <c:pt idx="0">
                  <c:v>Средства краевого и федерального бюджетов и поселений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2021 год факт</c:v>
                </c:pt>
                <c:pt idx="1">
                  <c:v>2022 год уточн. план</c:v>
                </c:pt>
                <c:pt idx="2">
                  <c:v>2022 год факт</c:v>
                </c:pt>
              </c:strCache>
            </c:strRef>
          </c:cat>
          <c:val>
            <c:numRef>
              <c:f>Лист1!$B$2:$D$2</c:f>
              <c:numCache>
                <c:formatCode>#,##0</c:formatCode>
                <c:ptCount val="3"/>
                <c:pt idx="0">
                  <c:v>16264</c:v>
                </c:pt>
                <c:pt idx="1">
                  <c:v>18471</c:v>
                </c:pt>
                <c:pt idx="2">
                  <c:v>18105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overlap val="100"/>
        <c:axId val="235845504"/>
        <c:axId val="235847040"/>
      </c:barChart>
      <c:catAx>
        <c:axId val="235845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235847040"/>
        <c:crosses val="autoZero"/>
        <c:auto val="1"/>
        <c:lblAlgn val="ctr"/>
        <c:lblOffset val="100"/>
        <c:noMultiLvlLbl val="0"/>
      </c:catAx>
      <c:valAx>
        <c:axId val="235847040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358455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0288208717549911E-2"/>
          <c:y val="0.92749048525945932"/>
          <c:w val="0.90000000000000013"/>
          <c:h val="6.5183087606377421E-2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5248226073477105E-2"/>
          <c:y val="0.30474668354803891"/>
          <c:w val="0.69384064425590064"/>
          <c:h val="0.1358682708793037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3.7517387684586415E-2"/>
                  <c:y val="-3.89455218904897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5123</c:v>
                </c:pt>
                <c:pt idx="1">
                  <c:v>5689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881280"/>
        <c:axId val="136882816"/>
      </c:lineChart>
      <c:catAx>
        <c:axId val="136881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36882816"/>
        <c:crosses val="autoZero"/>
        <c:auto val="1"/>
        <c:lblAlgn val="ctr"/>
        <c:lblOffset val="100"/>
        <c:noMultiLvlLbl val="0"/>
      </c:catAx>
      <c:valAx>
        <c:axId val="136882816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136881280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639301570088183"/>
          <c:y val="0.18428050563224424"/>
          <c:w val="0.25242177541793942"/>
          <c:h val="0.150081881414276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97193949010418E-3"/>
          <c:y val="1.5512018760992769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1049696</c:v>
                </c:pt>
                <c:pt idx="1">
                  <c:v>1043169.6991351099</c:v>
                </c:pt>
                <c:pt idx="2">
                  <c:v>1187642.008589342</c:v>
                </c:pt>
                <c:pt idx="3">
                  <c:v>1243223.0472667781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231189120"/>
        <c:axId val="250450688"/>
      </c:barChart>
      <c:catAx>
        <c:axId val="231189120"/>
        <c:scaling>
          <c:orientation val="minMax"/>
        </c:scaling>
        <c:delete val="0"/>
        <c:axPos val="b"/>
        <c:majorTickMark val="out"/>
        <c:minorTickMark val="none"/>
        <c:tickLblPos val="nextTo"/>
        <c:crossAx val="250450688"/>
        <c:crosses val="autoZero"/>
        <c:auto val="1"/>
        <c:lblAlgn val="ctr"/>
        <c:lblOffset val="100"/>
        <c:noMultiLvlLbl val="0"/>
      </c:catAx>
      <c:valAx>
        <c:axId val="250450688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9.7542580738892264E-3"/>
              <c:y val="3.1024037521985539E-2"/>
            </c:manualLayout>
          </c:layout>
          <c:overlay val="0"/>
        </c:title>
        <c:numFmt formatCode="#,##0" sourceLinked="1"/>
        <c:majorTickMark val="out"/>
        <c:minorTickMark val="none"/>
        <c:tickLblPos val="none"/>
        <c:crossAx val="231189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221893179002517"/>
          <c:y val="0.1951820168129467"/>
          <c:w val="0.44499023917977365"/>
          <c:h val="0.7060511794985742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</c:dPt>
          <c:dPt>
            <c:idx val="9"/>
            <c:bubble3D val="0"/>
            <c:spPr>
              <a:solidFill>
                <a:srgbClr val="FF0000"/>
              </a:solidFill>
            </c:spPr>
          </c:dPt>
          <c:dPt>
            <c:idx val="1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3.8534467225396989E-2"/>
                  <c:y val="-9.8185386808873083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8.2306097641812029E-2"/>
                  <c:y val="2.872366033403695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8.4768709172370199E-2"/>
                  <c:y val="0.1015585305336444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0.13585558654080451"/>
                  <c:y val="0.1098905677146983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16873463639427552"/>
                  <c:y val="2.831222456764063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-0.20076854205741845"/>
                  <c:y val="-7.75943413694774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-4.5869553242916986E-2"/>
                  <c:y val="-0.1047892826722956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7.2622649770940489E-2"/>
                  <c:y val="-0.111223197422508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0.19711838740606785"/>
                  <c:y val="-2.347128096878124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9"/>
              <c:layout>
                <c:manualLayout>
                  <c:x val="0.30679352620950612"/>
                  <c:y val="8.4181572417879519E-2"/>
                </c:manualLayout>
              </c:layout>
              <c:tx>
                <c:rich>
                  <a:bodyPr/>
                  <a:lstStyle/>
                  <a:p>
                    <a:r>
                      <a: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Прочие </a:t>
                    </a:r>
                    <a:r>
                      <a: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налоговые и неналоговые доходы  0,4%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0"/>
              <c:delete val="1"/>
            </c:dLbl>
            <c:dLbl>
              <c:idx val="11"/>
              <c:delete val="1"/>
            </c:dLbl>
            <c:txPr>
              <a:bodyPr/>
              <a:lstStyle/>
              <a:p>
                <a:pPr>
                  <a:defRPr sz="13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Лист1!$A$2:$A$12</c:f>
              <c:strCache>
                <c:ptCount val="10"/>
                <c:pt idx="0">
                  <c:v>Налог на доходы физических лиц (без доп. норматива)</c:v>
                </c:pt>
                <c:pt idx="1">
                  <c:v>Акцизы</c:v>
                </c:pt>
                <c:pt idx="2">
                  <c:v>Доходы от использования имущества</c:v>
                </c:pt>
                <c:pt idx="3">
                  <c:v>Транспортный налог</c:v>
                </c:pt>
                <c:pt idx="4">
                  <c:v>Доходы от продажи материальных и нематериальных активов</c:v>
                </c:pt>
                <c:pt idx="5">
                  <c:v>Налоги на совокупный доход</c:v>
                </c:pt>
                <c:pt idx="6">
                  <c:v>Штрафы, санкции, возмещение ущерба</c:v>
                </c:pt>
                <c:pt idx="7">
                  <c:v>Государственная пошлина</c:v>
                </c:pt>
                <c:pt idx="8">
                  <c:v>Платежи при пользовании природными ресурсами</c:v>
                </c:pt>
                <c:pt idx="9">
                  <c:v>Прочие налоговые и неналоговые доходы</c:v>
                </c:pt>
              </c:strCache>
            </c:strRef>
          </c:cat>
          <c:val>
            <c:numRef>
              <c:f>Лист1!$B$2:$B$12</c:f>
              <c:numCache>
                <c:formatCode>0.0%</c:formatCode>
                <c:ptCount val="11"/>
                <c:pt idx="0">
                  <c:v>0.53322253798302732</c:v>
                </c:pt>
                <c:pt idx="1">
                  <c:v>1.1112728323368843E-2</c:v>
                </c:pt>
                <c:pt idx="2">
                  <c:v>6.5272197133088863E-2</c:v>
                </c:pt>
                <c:pt idx="3">
                  <c:v>0.20030870566629214</c:v>
                </c:pt>
                <c:pt idx="4">
                  <c:v>0.11172242985681451</c:v>
                </c:pt>
                <c:pt idx="5">
                  <c:v>9.0573449390276336E-3</c:v>
                </c:pt>
                <c:pt idx="6">
                  <c:v>2.2255459307965693E-2</c:v>
                </c:pt>
                <c:pt idx="7">
                  <c:v>1.9861600860762677E-2</c:v>
                </c:pt>
                <c:pt idx="8">
                  <c:v>2.2832507811048067E-2</c:v>
                </c:pt>
                <c:pt idx="9">
                  <c:v>4.3544881186043001E-3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97193949010418E-3"/>
          <c:y val="4.6536056282978307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 w="19050">
              <a:solidFill>
                <a:schemeClr val="accent4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</c:spPr>
          </c:dPt>
          <c:dLbls>
            <c:spPr>
              <a:effectLst>
                <a:glow rad="127000">
                  <a:schemeClr val="tx1"/>
                </a:glow>
              </a:effectLst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1398344.92</c:v>
                </c:pt>
                <c:pt idx="1">
                  <c:v>1196987.8999999999</c:v>
                </c:pt>
                <c:pt idx="2">
                  <c:v>1318112.7</c:v>
                </c:pt>
                <c:pt idx="3">
                  <c:v>1340552.8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252209792"/>
        <c:axId val="252846464"/>
      </c:barChart>
      <c:catAx>
        <c:axId val="252209792"/>
        <c:scaling>
          <c:orientation val="minMax"/>
        </c:scaling>
        <c:delete val="0"/>
        <c:axPos val="b"/>
        <c:majorTickMark val="out"/>
        <c:minorTickMark val="none"/>
        <c:tickLblPos val="nextTo"/>
        <c:crossAx val="252846464"/>
        <c:crosses val="autoZero"/>
        <c:auto val="1"/>
        <c:lblAlgn val="ctr"/>
        <c:lblOffset val="100"/>
        <c:noMultiLvlLbl val="0"/>
      </c:catAx>
      <c:valAx>
        <c:axId val="252846464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522097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222895461757813E-3"/>
          <c:y val="5.9462738583805616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Транспортный налог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3.0148596974505209E-3"/>
                  <c:y val="7.75600938049638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
факт </c:v>
                </c:pt>
                <c:pt idx="1">
                  <c:v>2022 
перв. план</c:v>
                </c:pt>
                <c:pt idx="2">
                  <c:v>2022 
уточн. план</c:v>
                </c:pt>
                <c:pt idx="3">
                  <c:v>2022 
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221816</c:v>
                </c:pt>
                <c:pt idx="1">
                  <c:v>222106</c:v>
                </c:pt>
                <c:pt idx="2">
                  <c:v>223144.1</c:v>
                </c:pt>
                <c:pt idx="3">
                  <c:v>249028.4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252892288"/>
        <c:axId val="252893824"/>
      </c:barChart>
      <c:catAx>
        <c:axId val="252892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1800"/>
            </a:pPr>
            <a:endParaRPr lang="ru-RU"/>
          </a:p>
        </c:txPr>
        <c:crossAx val="252893824"/>
        <c:crosses val="autoZero"/>
        <c:auto val="1"/>
        <c:lblAlgn val="ctr"/>
        <c:lblOffset val="100"/>
        <c:noMultiLvlLbl val="0"/>
      </c:catAx>
      <c:valAx>
        <c:axId val="252893824"/>
        <c:scaling>
          <c:orientation val="minMax"/>
          <c:max val="250000"/>
          <c:min val="150000"/>
        </c:scaling>
        <c:delete val="0"/>
        <c:axPos val="l"/>
        <c:majorGridlines/>
        <c:numFmt formatCode="#,##0" sourceLinked="1"/>
        <c:majorTickMark val="out"/>
        <c:minorTickMark val="none"/>
        <c:tickLblPos val="none"/>
        <c:crossAx val="252892288"/>
        <c:crosses val="autoZero"/>
        <c:crossBetween val="between"/>
        <c:minorUnit val="10000"/>
      </c:valAx>
    </c:plotArea>
    <c:plotVisOnly val="1"/>
    <c:dispBlanksAs val="gap"/>
    <c:showDLblsOverMax val="0"/>
  </c:chart>
  <c:txPr>
    <a:bodyPr/>
    <a:lstStyle/>
    <a:p>
      <a:pPr>
        <a:defRPr sz="2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097929559398616"/>
          <c:w val="1"/>
          <c:h val="0.70273448302260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Транспортный налог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20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 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14876</c:v>
                </c:pt>
                <c:pt idx="1">
                  <c:v>13000</c:v>
                </c:pt>
                <c:pt idx="2">
                  <c:v>11650</c:v>
                </c:pt>
                <c:pt idx="3">
                  <c:v>11389.1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8"/>
        <c:axId val="252307328"/>
        <c:axId val="252308864"/>
      </c:barChart>
      <c:catAx>
        <c:axId val="252307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2308864"/>
        <c:crosses val="autoZero"/>
        <c:auto val="1"/>
        <c:lblAlgn val="ctr"/>
        <c:lblOffset val="100"/>
        <c:noMultiLvlLbl val="0"/>
      </c:catAx>
      <c:valAx>
        <c:axId val="252308864"/>
        <c:scaling>
          <c:orientation val="minMax"/>
          <c:max val="15000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one"/>
        <c:crossAx val="252307328"/>
        <c:crosses val="autoZero"/>
        <c:crossBetween val="between"/>
        <c:majorUnit val="2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148596974505205E-2"/>
          <c:y val="4.4340143128748399E-2"/>
          <c:w val="0.96683654332804425"/>
          <c:h val="0.79946420428636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Лист1!$B$1:$E$1</c:f>
              <c:strCache>
                <c:ptCount val="4"/>
                <c:pt idx="0">
                  <c:v>2021 год факт</c:v>
                </c:pt>
                <c:pt idx="1">
                  <c:v>2022 год перв. план</c:v>
                </c:pt>
                <c:pt idx="2">
                  <c:v>2022 год уточн. план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Лист1!$B$2:$E$2</c:f>
              <c:numCache>
                <c:formatCode>#,##0</c:formatCode>
                <c:ptCount val="4"/>
                <c:pt idx="0">
                  <c:v>20883</c:v>
                </c:pt>
                <c:pt idx="1">
                  <c:v>22273</c:v>
                </c:pt>
                <c:pt idx="2">
                  <c:v>24313</c:v>
                </c:pt>
                <c:pt idx="3">
                  <c:v>24692.400000000001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axId val="252947072"/>
        <c:axId val="252952960"/>
      </c:barChart>
      <c:catAx>
        <c:axId val="252947072"/>
        <c:scaling>
          <c:orientation val="minMax"/>
        </c:scaling>
        <c:delete val="0"/>
        <c:axPos val="b"/>
        <c:majorTickMark val="out"/>
        <c:minorTickMark val="none"/>
        <c:tickLblPos val="nextTo"/>
        <c:crossAx val="252952960"/>
        <c:crosses val="autoZero"/>
        <c:auto val="1"/>
        <c:lblAlgn val="ctr"/>
        <c:lblOffset val="100"/>
        <c:noMultiLvlLbl val="0"/>
      </c:catAx>
      <c:valAx>
        <c:axId val="252952960"/>
        <c:scaling>
          <c:orientation val="minMax"/>
          <c:min val="0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252947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FB71F-E8F7-4F0D-9582-26C21525F7C3}" type="doc">
      <dgm:prSet loTypeId="urn:microsoft.com/office/officeart/2008/layout/PictureAccentLis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261C9F4-A8D1-4CA1-BECC-8BFB6B4018E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1F55F2-14C3-4ECF-B255-BD5F629D1A99}" type="parTrans" cxnId="{A39B4975-F20C-4E84-8EAB-9594DC0A6CB3}">
      <dgm:prSet/>
      <dgm:spPr/>
      <dgm:t>
        <a:bodyPr/>
        <a:lstStyle/>
        <a:p>
          <a:endParaRPr lang="ru-RU"/>
        </a:p>
      </dgm:t>
    </dgm:pt>
    <dgm:pt modelId="{7CF63F31-9F67-4F9C-8107-220C70DB11F7}" type="sibTrans" cxnId="{A39B4975-F20C-4E84-8EAB-9594DC0A6CB3}">
      <dgm:prSet/>
      <dgm:spPr/>
      <dgm:t>
        <a:bodyPr/>
        <a:lstStyle/>
        <a:p>
          <a:endParaRPr lang="ru-RU"/>
        </a:p>
      </dgm:t>
    </dgm:pt>
    <dgm:pt modelId="{7C065404-0CC9-4C07-9418-5A571FA26FA0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pPr algn="just"/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пункта 2 решения Думы Пермского муниципального округа Пермского края от 22 сентября 2022г. № 14 «Об утверждении Положения о бюджетном процессе в Пермском муниципальном округе Пермского края», </a:t>
          </a:r>
        </a:p>
        <a:p>
          <a:pPr algn="just"/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пункта 43 Положения о бюджетном процессе в Пермском муниципальном районе, утвержденным решением Земского Собрания Пермского муниципального района от 26 сентября 2013г. № 376</a:t>
          </a:r>
        </a:p>
      </dgm:t>
    </dgm:pt>
    <dgm:pt modelId="{86016020-D114-4CAF-B634-36E1C46CA994}" type="parTrans" cxnId="{EE1D6663-3930-4761-9A2B-17065C5087F8}">
      <dgm:prSet/>
      <dgm:spPr/>
      <dgm:t>
        <a:bodyPr/>
        <a:lstStyle/>
        <a:p>
          <a:endParaRPr lang="ru-RU"/>
        </a:p>
      </dgm:t>
    </dgm:pt>
    <dgm:pt modelId="{917C332C-A793-4687-9258-A4EA43A49632}" type="sibTrans" cxnId="{EE1D6663-3930-4761-9A2B-17065C5087F8}">
      <dgm:prSet/>
      <dgm:spPr/>
      <dgm:t>
        <a:bodyPr/>
        <a:lstStyle/>
        <a:p>
          <a:endParaRPr lang="ru-RU"/>
        </a:p>
      </dgm:t>
    </dgm:pt>
    <dgm:pt modelId="{CA8A0E71-531A-4B75-9258-CA4DDDD73B33}">
      <dgm:prSet phldrT="[Текст]" custT="1"/>
      <dgm:spPr/>
      <dgm:t>
        <a:bodyPr/>
        <a:lstStyle/>
        <a:p>
          <a:pPr algn="just"/>
          <a:r>
            <a:rPr lang="ru-RU" sz="2600" dirty="0" smtClean="0">
              <a:latin typeface="Times New Roman" pitchFamily="18" charset="0"/>
            </a:rPr>
            <a:t>решения Земского Собрания от 24.06.2021 № 151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dirty="0"/>
        </a:p>
      </dgm:t>
    </dgm:pt>
    <dgm:pt modelId="{2A14FBF5-94A8-476A-9FBF-01A3E0793096}" type="parTrans" cxnId="{FC87E3CB-B872-4524-879A-8B31474086E8}">
      <dgm:prSet/>
      <dgm:spPr/>
      <dgm:t>
        <a:bodyPr/>
        <a:lstStyle/>
        <a:p>
          <a:endParaRPr lang="ru-RU"/>
        </a:p>
      </dgm:t>
    </dgm:pt>
    <dgm:pt modelId="{D9F8A61F-37FF-4B0F-A6D9-D81A4708A03D}" type="sibTrans" cxnId="{FC87E3CB-B872-4524-879A-8B31474086E8}">
      <dgm:prSet/>
      <dgm:spPr/>
      <dgm:t>
        <a:bodyPr/>
        <a:lstStyle/>
        <a:p>
          <a:endParaRPr lang="ru-RU"/>
        </a:p>
      </dgm:t>
    </dgm:pt>
    <dgm:pt modelId="{3B0F130F-B3BD-47E7-8705-271573F24C88}" type="pres">
      <dgm:prSet presAssocID="{11AFB71F-E8F7-4F0D-9582-26C21525F7C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6777C6-FDC7-42D2-8CDC-F5E5F7989E5C}" type="pres">
      <dgm:prSet presAssocID="{B261C9F4-A8D1-4CA1-BECC-8BFB6B4018E1}" presName="root" presStyleCnt="0">
        <dgm:presLayoutVars>
          <dgm:chMax/>
          <dgm:chPref val="4"/>
        </dgm:presLayoutVars>
      </dgm:prSet>
      <dgm:spPr/>
    </dgm:pt>
    <dgm:pt modelId="{98CEEF2E-5FDF-4839-9826-C208E5371B22}" type="pres">
      <dgm:prSet presAssocID="{B261C9F4-A8D1-4CA1-BECC-8BFB6B4018E1}" presName="rootComposite" presStyleCnt="0">
        <dgm:presLayoutVars/>
      </dgm:prSet>
      <dgm:spPr/>
    </dgm:pt>
    <dgm:pt modelId="{30462BE3-C324-4301-A3EA-62E336A6FDDF}" type="pres">
      <dgm:prSet presAssocID="{B261C9F4-A8D1-4CA1-BECC-8BFB6B4018E1}" presName="rootText" presStyleLbl="node0" presStyleIdx="0" presStyleCnt="1" custScaleX="94314" custScaleY="56008" custLinFactNeighborX="1992" custLinFactNeighborY="-278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B4B6AF96-9478-47E7-AB94-6A7872F3CA69}" type="pres">
      <dgm:prSet presAssocID="{B261C9F4-A8D1-4CA1-BECC-8BFB6B4018E1}" presName="childShape" presStyleCnt="0">
        <dgm:presLayoutVars>
          <dgm:chMax val="0"/>
          <dgm:chPref val="0"/>
        </dgm:presLayoutVars>
      </dgm:prSet>
      <dgm:spPr/>
    </dgm:pt>
    <dgm:pt modelId="{EA92171D-A967-4CC7-9350-214E5A77BB4B}" type="pres">
      <dgm:prSet presAssocID="{7C065404-0CC9-4C07-9418-5A571FA26FA0}" presName="childComposite" presStyleCnt="0">
        <dgm:presLayoutVars>
          <dgm:chMax val="0"/>
          <dgm:chPref val="0"/>
        </dgm:presLayoutVars>
      </dgm:prSet>
      <dgm:spPr/>
    </dgm:pt>
    <dgm:pt modelId="{968BD832-E34C-467E-BD31-5A1BEBA80314}" type="pres">
      <dgm:prSet presAssocID="{7C065404-0CC9-4C07-9418-5A571FA26FA0}" presName="Image" presStyleLbl="node1" presStyleIdx="0" presStyleCnt="2" custScaleX="3527" custScaleY="7778" custLinFactNeighborY="2556"/>
      <dgm:spPr/>
    </dgm:pt>
    <dgm:pt modelId="{6C2961C2-0D48-462E-BD33-51C2ABD26C91}" type="pres">
      <dgm:prSet presAssocID="{7C065404-0CC9-4C07-9418-5A571FA26FA0}" presName="childText" presStyleLbl="lnNode1" presStyleIdx="0" presStyleCnt="2" custScaleX="114723" custScaleY="209800" custLinFactNeighborX="1396" custLinFactNeighborY="33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70D794-9114-43BB-936A-081BCC8B1A64}" type="pres">
      <dgm:prSet presAssocID="{CA8A0E71-531A-4B75-9258-CA4DDDD73B33}" presName="childComposite" presStyleCnt="0">
        <dgm:presLayoutVars>
          <dgm:chMax val="0"/>
          <dgm:chPref val="0"/>
        </dgm:presLayoutVars>
      </dgm:prSet>
      <dgm:spPr/>
    </dgm:pt>
    <dgm:pt modelId="{4E3A6967-E6B7-4389-A61D-B6865CD7F257}" type="pres">
      <dgm:prSet presAssocID="{CA8A0E71-531A-4B75-9258-CA4DDDD73B33}" presName="Image" presStyleLbl="node1" presStyleIdx="1" presStyleCnt="2" custScaleX="11111" custScaleY="7507"/>
      <dgm:spPr/>
    </dgm:pt>
    <dgm:pt modelId="{28C3D94E-8B1A-4AAF-B2DF-E3A07C52B604}" type="pres">
      <dgm:prSet presAssocID="{CA8A0E71-531A-4B75-9258-CA4DDDD73B33}" presName="childText" presStyleLbl="lnNode1" presStyleIdx="1" presStyleCnt="2" custScaleX="113192" custScaleY="99767" custLinFactNeighborX="1977" custLinFactNeighborY="27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87E3CB-B872-4524-879A-8B31474086E8}" srcId="{B261C9F4-A8D1-4CA1-BECC-8BFB6B4018E1}" destId="{CA8A0E71-531A-4B75-9258-CA4DDDD73B33}" srcOrd="1" destOrd="0" parTransId="{2A14FBF5-94A8-476A-9FBF-01A3E0793096}" sibTransId="{D9F8A61F-37FF-4B0F-A6D9-D81A4708A03D}"/>
    <dgm:cxn modelId="{26737A71-4272-4200-A7A9-FF6B1322342F}" type="presOf" srcId="{CA8A0E71-531A-4B75-9258-CA4DDDD73B33}" destId="{28C3D94E-8B1A-4AAF-B2DF-E3A07C52B604}" srcOrd="0" destOrd="0" presId="urn:microsoft.com/office/officeart/2008/layout/PictureAccentList"/>
    <dgm:cxn modelId="{8C7543D8-6CEF-41D3-B939-B6BF64F60FD7}" type="presOf" srcId="{B261C9F4-A8D1-4CA1-BECC-8BFB6B4018E1}" destId="{30462BE3-C324-4301-A3EA-62E336A6FDDF}" srcOrd="0" destOrd="0" presId="urn:microsoft.com/office/officeart/2008/layout/PictureAccentList"/>
    <dgm:cxn modelId="{16FA3E9B-524F-4AE8-88BC-7D39406B6A8C}" type="presOf" srcId="{7C065404-0CC9-4C07-9418-5A571FA26FA0}" destId="{6C2961C2-0D48-462E-BD33-51C2ABD26C91}" srcOrd="0" destOrd="0" presId="urn:microsoft.com/office/officeart/2008/layout/PictureAccentList"/>
    <dgm:cxn modelId="{E584D6C0-8CEE-4C64-BF2F-2F2354698FFA}" type="presOf" srcId="{11AFB71F-E8F7-4F0D-9582-26C21525F7C3}" destId="{3B0F130F-B3BD-47E7-8705-271573F24C88}" srcOrd="0" destOrd="0" presId="urn:microsoft.com/office/officeart/2008/layout/PictureAccentList"/>
    <dgm:cxn modelId="{A39B4975-F20C-4E84-8EAB-9594DC0A6CB3}" srcId="{11AFB71F-E8F7-4F0D-9582-26C21525F7C3}" destId="{B261C9F4-A8D1-4CA1-BECC-8BFB6B4018E1}" srcOrd="0" destOrd="0" parTransId="{D71F55F2-14C3-4ECF-B255-BD5F629D1A99}" sibTransId="{7CF63F31-9F67-4F9C-8107-220C70DB11F7}"/>
    <dgm:cxn modelId="{EE1D6663-3930-4761-9A2B-17065C5087F8}" srcId="{B261C9F4-A8D1-4CA1-BECC-8BFB6B4018E1}" destId="{7C065404-0CC9-4C07-9418-5A571FA26FA0}" srcOrd="0" destOrd="0" parTransId="{86016020-D114-4CAF-B634-36E1C46CA994}" sibTransId="{917C332C-A793-4687-9258-A4EA43A49632}"/>
    <dgm:cxn modelId="{805C0383-5797-4244-A53D-523512D72F0A}" type="presParOf" srcId="{3B0F130F-B3BD-47E7-8705-271573F24C88}" destId="{FE6777C6-FDC7-42D2-8CDC-F5E5F7989E5C}" srcOrd="0" destOrd="0" presId="urn:microsoft.com/office/officeart/2008/layout/PictureAccentList"/>
    <dgm:cxn modelId="{6BEC982B-878B-49D4-8849-E63997F97E04}" type="presParOf" srcId="{FE6777C6-FDC7-42D2-8CDC-F5E5F7989E5C}" destId="{98CEEF2E-5FDF-4839-9826-C208E5371B22}" srcOrd="0" destOrd="0" presId="urn:microsoft.com/office/officeart/2008/layout/PictureAccentList"/>
    <dgm:cxn modelId="{621C3884-9741-4073-9FB5-27E529FBEA69}" type="presParOf" srcId="{98CEEF2E-5FDF-4839-9826-C208E5371B22}" destId="{30462BE3-C324-4301-A3EA-62E336A6FDDF}" srcOrd="0" destOrd="0" presId="urn:microsoft.com/office/officeart/2008/layout/PictureAccentList"/>
    <dgm:cxn modelId="{940D6EDC-33C8-48BF-BDF4-990ECD574709}" type="presParOf" srcId="{FE6777C6-FDC7-42D2-8CDC-F5E5F7989E5C}" destId="{B4B6AF96-9478-47E7-AB94-6A7872F3CA69}" srcOrd="1" destOrd="0" presId="urn:microsoft.com/office/officeart/2008/layout/PictureAccentList"/>
    <dgm:cxn modelId="{6346F0A4-1DD8-41B4-B58E-DE3AEA1B7863}" type="presParOf" srcId="{B4B6AF96-9478-47E7-AB94-6A7872F3CA69}" destId="{EA92171D-A967-4CC7-9350-214E5A77BB4B}" srcOrd="0" destOrd="0" presId="urn:microsoft.com/office/officeart/2008/layout/PictureAccentList"/>
    <dgm:cxn modelId="{9C1ABB79-B5B5-45E6-8D39-45F6B682E8EA}" type="presParOf" srcId="{EA92171D-A967-4CC7-9350-214E5A77BB4B}" destId="{968BD832-E34C-467E-BD31-5A1BEBA80314}" srcOrd="0" destOrd="0" presId="urn:microsoft.com/office/officeart/2008/layout/PictureAccentList"/>
    <dgm:cxn modelId="{F8F89CE2-2BFF-469F-A90A-586AE2750E43}" type="presParOf" srcId="{EA92171D-A967-4CC7-9350-214E5A77BB4B}" destId="{6C2961C2-0D48-462E-BD33-51C2ABD26C91}" srcOrd="1" destOrd="0" presId="urn:microsoft.com/office/officeart/2008/layout/PictureAccentList"/>
    <dgm:cxn modelId="{93FF25A0-DA8F-44C4-9C13-F003836C6830}" type="presParOf" srcId="{B4B6AF96-9478-47E7-AB94-6A7872F3CA69}" destId="{7B70D794-9114-43BB-936A-081BCC8B1A64}" srcOrd="1" destOrd="0" presId="urn:microsoft.com/office/officeart/2008/layout/PictureAccentList"/>
    <dgm:cxn modelId="{68CE030A-FF32-4B5D-AFBB-DBD525E72CC4}" type="presParOf" srcId="{7B70D794-9114-43BB-936A-081BCC8B1A64}" destId="{4E3A6967-E6B7-4389-A61D-B6865CD7F257}" srcOrd="0" destOrd="0" presId="urn:microsoft.com/office/officeart/2008/layout/PictureAccentList"/>
    <dgm:cxn modelId="{6B09AC53-1685-4909-B6F6-E6832777628B}" type="presParOf" srcId="{7B70D794-9114-43BB-936A-081BCC8B1A64}" destId="{28C3D94E-8B1A-4AAF-B2DF-E3A07C52B604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DEF3F7-42C1-42AB-97D3-FAEAFFAD36F4}" type="doc">
      <dgm:prSet loTypeId="urn:microsoft.com/office/officeart/2005/8/layout/lProcess2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467379CB-B728-4506-9D57-3AA621B2AA79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8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 общего образования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D3FD75-E4EC-48C3-8CFA-123DAEB17609}" type="parTrans" cxnId="{6AFEFCE7-0590-41B9-B082-3A88D8DDA05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3D6658-7947-4A77-B2AF-ACBD8559EBE9}" type="sibTrans" cxnId="{6AFEFCE7-0590-41B9-B082-3A88D8DDA05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B21898-EF02-4D5C-AC41-92E973B3F58B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8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 дополнительного образования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270623-8CB6-4857-9FA5-1D63461858D5}" type="parTrans" cxnId="{9D92D606-1273-4976-98DD-CB0B6B093C0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E2555-563E-41D1-A798-CA7774A3350E}" type="sibTrans" cxnId="{9D92D606-1273-4976-98DD-CB0B6B093C04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27617-8079-48C8-BAD0-1F2A183F5334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8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Работники учреждений культуры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760CAB-7E07-4693-BF64-FE8A0C7FB4C7}" type="parTrans" cxnId="{DCAF5BEC-7DEC-4F12-A2B0-A731FA14643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D6C907-23B5-4819-8A3E-63AA881D8262}" type="sibTrans" cxnId="{DCAF5BEC-7DEC-4F12-A2B0-A731FA14643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E15CFE-5A51-4ECC-8576-5F8D34F7ED4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54 079 руб.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B89783-2070-4AEF-B673-AFE491D0C998}" type="parTrans" cxnId="{4D3BFC9D-5BE8-4B8F-ABA9-C2A8F2267337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3D3206-3195-4376-9285-0C8116D17983}" type="sibTrans" cxnId="{4D3BFC9D-5BE8-4B8F-ABA9-C2A8F2267337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E6CAE4-CD12-445B-99AA-09D65F110E08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45 070 руб.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D99921-5467-4A7C-8BAE-BE990CFF571F}" type="parTrans" cxnId="{624E487F-8097-4253-9482-C409427CD1A6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149AFB-D119-4FAF-B2A6-3F1D5C9BF1B7}" type="sibTrans" cxnId="{624E487F-8097-4253-9482-C409427CD1A6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03E8B5-E95D-4523-AC40-35CD289C5DA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53 997 руб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F13E5D-4741-4F0B-A15C-43767F2C2170}" type="parTrans" cxnId="{EA891755-A237-4E63-A8BA-F4235DDF0F06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A52D75-C6E1-4852-A271-722DCF04C88C}" type="sibTrans" cxnId="{EA891755-A237-4E63-A8BA-F4235DDF0F06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76B1C8-E821-4F62-B8BF-7DAA03252AD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  <a:effectLst>
          <a:glow rad="190500">
            <a:schemeClr val="accent4">
              <a:lumMod val="75000"/>
              <a:alpha val="40000"/>
            </a:schemeClr>
          </a:glow>
        </a:effectLst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42 304 руб.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D78AB7-05F5-454C-8C82-239F870EC205}" type="parTrans" cxnId="{73CFE15D-653F-4650-9C04-8F61CE62CC8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8CB179-B1B8-4D5C-AA5A-AC55E30B7362}" type="sibTrans" cxnId="{73CFE15D-653F-4650-9C04-8F61CE62CC8A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BC1823-9A3D-40B6-B4DC-29A41BB5D43A}">
      <dgm:prSet custT="1"/>
      <dgm:spPr>
        <a:solidFill>
          <a:schemeClr val="accent3">
            <a:lumMod val="20000"/>
            <a:lumOff val="80000"/>
          </a:schemeClr>
        </a:solidFill>
        <a:effectLst>
          <a:glow>
            <a:schemeClr val="accent1">
              <a:alpha val="40000"/>
            </a:schemeClr>
          </a:glow>
          <a:softEdge rad="0"/>
        </a:effectLst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100,0 % </a:t>
          </a:r>
        </a:p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54 079 руб.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1DADA4-82A2-4196-9811-CAA3BC870EE1}" type="parTrans" cxnId="{E68914B5-22BD-4F16-9FF0-31932707B4D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378660-C73F-4C82-A64B-3FD78F754DCC}" type="sibTrans" cxnId="{E68914B5-22BD-4F16-9FF0-31932707B4D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49F380-295D-4267-8D94-487A3C0D54BC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100,0 %</a:t>
          </a:r>
        </a:p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45 093 руб.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B6131A-E7AF-4FF1-BD7E-2BCF5DEC5970}" type="parTrans" cxnId="{8C0D818C-0E0B-4C64-AC19-D1DA753D16B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336508-1B59-4CB1-AED1-168423C781A1}" type="sibTrans" cxnId="{8C0D818C-0E0B-4C64-AC19-D1DA753D16BD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2F209B-D944-44F6-884C-2C2ED4CE718E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100,0 %</a:t>
          </a:r>
        </a:p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54 001 руб.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AAAEA0-C1E4-47D8-9D62-9978649C9AA2}" type="parTrans" cxnId="{325F0053-9713-42C5-BA82-A318714208BF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F2D127-2C0E-4A1A-B64A-31A1B159B67D}" type="sibTrans" cxnId="{325F0053-9713-42C5-BA82-A318714208BF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A72008-67DF-488C-A07D-2CD709E9042F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107,4 %</a:t>
          </a:r>
        </a:p>
        <a:p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45 426 руб.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9B0737-2E56-43FB-A379-335BF9BAB843}" type="parTrans" cxnId="{00572825-A741-4323-B6B1-55D942424EE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6252C8-7358-476F-898E-EFF235F08998}" type="sibTrans" cxnId="{00572825-A741-4323-B6B1-55D942424EE1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E4D799-D757-4880-A395-8DE3B05D1FCE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800" b="1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 дошкольного образования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53A53F-0D21-4946-9FB5-DC141290DCC4}" type="sibTrans" cxnId="{A0C4C723-5629-40B8-8C4B-4F7AC52F074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0E8EA7-2607-42E2-BCBE-D213DC066388}" type="parTrans" cxnId="{A0C4C723-5629-40B8-8C4B-4F7AC52F0740}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AC0BC5-8FD9-4FFE-905A-CD890DDC9711}" type="pres">
      <dgm:prSet presAssocID="{83DEF3F7-42C1-42AB-97D3-FAEAFFAD36F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17CEA6-BD7E-4415-9F6D-93BD52541D19}" type="pres">
      <dgm:prSet presAssocID="{467379CB-B728-4506-9D57-3AA621B2AA79}" presName="compNode" presStyleCnt="0"/>
      <dgm:spPr/>
    </dgm:pt>
    <dgm:pt modelId="{25743631-35FE-47A5-A188-20EAE011F3BA}" type="pres">
      <dgm:prSet presAssocID="{467379CB-B728-4506-9D57-3AA621B2AA79}" presName="aNode" presStyleLbl="bgShp" presStyleIdx="0" presStyleCnt="4" custScaleY="70606" custLinFactNeighborX="-43" custLinFactNeighborY="68"/>
      <dgm:spPr/>
      <dgm:t>
        <a:bodyPr/>
        <a:lstStyle/>
        <a:p>
          <a:endParaRPr lang="ru-RU"/>
        </a:p>
      </dgm:t>
    </dgm:pt>
    <dgm:pt modelId="{8AAA378E-8001-4FDC-A76A-D3764151D091}" type="pres">
      <dgm:prSet presAssocID="{467379CB-B728-4506-9D57-3AA621B2AA79}" presName="textNode" presStyleLbl="bgShp" presStyleIdx="0" presStyleCnt="4"/>
      <dgm:spPr/>
      <dgm:t>
        <a:bodyPr/>
        <a:lstStyle/>
        <a:p>
          <a:endParaRPr lang="ru-RU"/>
        </a:p>
      </dgm:t>
    </dgm:pt>
    <dgm:pt modelId="{E919F526-2A93-4AA7-9D39-A11571392EEE}" type="pres">
      <dgm:prSet presAssocID="{467379CB-B728-4506-9D57-3AA621B2AA79}" presName="compChildNode" presStyleCnt="0"/>
      <dgm:spPr/>
    </dgm:pt>
    <dgm:pt modelId="{5E2A3583-EE91-48E5-A186-6A15F9322B47}" type="pres">
      <dgm:prSet presAssocID="{467379CB-B728-4506-9D57-3AA621B2AA79}" presName="theInnerList" presStyleCnt="0"/>
      <dgm:spPr/>
    </dgm:pt>
    <dgm:pt modelId="{0971185C-44AB-4301-AD0F-113902A1F7BB}" type="pres">
      <dgm:prSet presAssocID="{53BC1823-9A3D-40B6-B4DC-29A41BB5D43A}" presName="childNode" presStyleLbl="node1" presStyleIdx="0" presStyleCnt="8" custScaleY="39098" custLinFactNeighborX="2720" custLinFactNeighborY="-14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5DE54-A547-4747-A7F6-E721F4EB63D2}" type="pres">
      <dgm:prSet presAssocID="{53BC1823-9A3D-40B6-B4DC-29A41BB5D43A}" presName="aSpace2" presStyleCnt="0"/>
      <dgm:spPr/>
    </dgm:pt>
    <dgm:pt modelId="{52590929-01F0-4C7F-9A9B-D5424F8C253D}" type="pres">
      <dgm:prSet presAssocID="{F8E15CFE-5A51-4ECC-8576-5F8D34F7ED46}" presName="childNode" presStyleLbl="node1" presStyleIdx="1" presStyleCnt="8" custScaleY="21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3CEF6-2D02-4D47-BEBB-4EB964830AEA}" type="pres">
      <dgm:prSet presAssocID="{467379CB-B728-4506-9D57-3AA621B2AA79}" presName="aSpace" presStyleCnt="0"/>
      <dgm:spPr/>
    </dgm:pt>
    <dgm:pt modelId="{A38BE0C6-50ED-477E-B4F7-6CB743DE4FAC}" type="pres">
      <dgm:prSet presAssocID="{5AE4D799-D757-4880-A395-8DE3B05D1FCE}" presName="compNode" presStyleCnt="0"/>
      <dgm:spPr/>
    </dgm:pt>
    <dgm:pt modelId="{66B0A4EE-50C7-4455-8E94-DCB4DE0B97C7}" type="pres">
      <dgm:prSet presAssocID="{5AE4D799-D757-4880-A395-8DE3B05D1FCE}" presName="aNode" presStyleLbl="bgShp" presStyleIdx="1" presStyleCnt="4" custScaleY="71054" custLinFactNeighborX="-1648" custLinFactNeighborY="-986"/>
      <dgm:spPr/>
      <dgm:t>
        <a:bodyPr/>
        <a:lstStyle/>
        <a:p>
          <a:endParaRPr lang="ru-RU"/>
        </a:p>
      </dgm:t>
    </dgm:pt>
    <dgm:pt modelId="{5F8E949E-6662-452F-940A-AD84C1C0CDA8}" type="pres">
      <dgm:prSet presAssocID="{5AE4D799-D757-4880-A395-8DE3B05D1FCE}" presName="textNode" presStyleLbl="bgShp" presStyleIdx="1" presStyleCnt="4"/>
      <dgm:spPr/>
      <dgm:t>
        <a:bodyPr/>
        <a:lstStyle/>
        <a:p>
          <a:endParaRPr lang="ru-RU"/>
        </a:p>
      </dgm:t>
    </dgm:pt>
    <dgm:pt modelId="{1260B967-4464-4109-A216-8F86E4D4E5EA}" type="pres">
      <dgm:prSet presAssocID="{5AE4D799-D757-4880-A395-8DE3B05D1FCE}" presName="compChildNode" presStyleCnt="0"/>
      <dgm:spPr/>
    </dgm:pt>
    <dgm:pt modelId="{EADB76E8-0BDB-4F34-ABED-48824442F5E7}" type="pres">
      <dgm:prSet presAssocID="{5AE4D799-D757-4880-A395-8DE3B05D1FCE}" presName="theInnerList" presStyleCnt="0"/>
      <dgm:spPr/>
    </dgm:pt>
    <dgm:pt modelId="{793C0705-5382-4EF8-BEA0-F4B9BABF88CB}" type="pres">
      <dgm:prSet presAssocID="{F149F380-295D-4267-8D94-487A3C0D54BC}" presName="childNode" presStyleLbl="node1" presStyleIdx="2" presStyleCnt="8" custScaleY="36934" custLinFactNeighborX="-202" custLinFactNeighborY="-44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AB51F-9756-4140-9D3F-30AACB851036}" type="pres">
      <dgm:prSet presAssocID="{F149F380-295D-4267-8D94-487A3C0D54BC}" presName="aSpace2" presStyleCnt="0"/>
      <dgm:spPr/>
    </dgm:pt>
    <dgm:pt modelId="{6AE18252-EC2D-45E1-A455-FBF5EFB276F6}" type="pres">
      <dgm:prSet presAssocID="{CFE6CAE4-CD12-445B-99AA-09D65F110E08}" presName="childNode" presStyleLbl="node1" presStyleIdx="3" presStyleCnt="8" custScaleY="21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0814AC-443C-4322-B853-92EC0CEAD0B0}" type="pres">
      <dgm:prSet presAssocID="{5AE4D799-D757-4880-A395-8DE3B05D1FCE}" presName="aSpace" presStyleCnt="0"/>
      <dgm:spPr/>
    </dgm:pt>
    <dgm:pt modelId="{3A125812-CBAE-492D-9DA7-A874214F1494}" type="pres">
      <dgm:prSet presAssocID="{CCB21898-EF02-4D5C-AC41-92E973B3F58B}" presName="compNode" presStyleCnt="0"/>
      <dgm:spPr/>
    </dgm:pt>
    <dgm:pt modelId="{73C0176E-7D6D-4EB7-821F-112BC9212A10}" type="pres">
      <dgm:prSet presAssocID="{CCB21898-EF02-4D5C-AC41-92E973B3F58B}" presName="aNode" presStyleLbl="bgShp" presStyleIdx="2" presStyleCnt="4" custScaleX="120783" custScaleY="70413" custLinFactNeighborX="819" custLinFactNeighborY="-1883"/>
      <dgm:spPr/>
      <dgm:t>
        <a:bodyPr/>
        <a:lstStyle/>
        <a:p>
          <a:endParaRPr lang="ru-RU"/>
        </a:p>
      </dgm:t>
    </dgm:pt>
    <dgm:pt modelId="{698BE7C6-B0A9-4484-B5D7-CA5297F3BBF5}" type="pres">
      <dgm:prSet presAssocID="{CCB21898-EF02-4D5C-AC41-92E973B3F58B}" presName="textNode" presStyleLbl="bgShp" presStyleIdx="2" presStyleCnt="4"/>
      <dgm:spPr/>
      <dgm:t>
        <a:bodyPr/>
        <a:lstStyle/>
        <a:p>
          <a:endParaRPr lang="ru-RU"/>
        </a:p>
      </dgm:t>
    </dgm:pt>
    <dgm:pt modelId="{1EAC927F-0DAA-4E96-AE33-BBA5ADE87ED3}" type="pres">
      <dgm:prSet presAssocID="{CCB21898-EF02-4D5C-AC41-92E973B3F58B}" presName="compChildNode" presStyleCnt="0"/>
      <dgm:spPr/>
    </dgm:pt>
    <dgm:pt modelId="{33FB9F47-CE41-45D3-8DE1-1B6E31E64D20}" type="pres">
      <dgm:prSet presAssocID="{CCB21898-EF02-4D5C-AC41-92E973B3F58B}" presName="theInnerList" presStyleCnt="0"/>
      <dgm:spPr/>
    </dgm:pt>
    <dgm:pt modelId="{8598F4FE-10F4-4E54-BC12-A19801251A4D}" type="pres">
      <dgm:prSet presAssocID="{572F209B-D944-44F6-884C-2C2ED4CE718E}" presName="childNode" presStyleLbl="node1" presStyleIdx="4" presStyleCnt="8" custAng="10800000" custFlipVert="1" custScaleX="105480" custScaleY="36793" custLinFactNeighborX="1850" custLinFactNeighborY="3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88009A-99DB-4B83-99B8-399CE6160DBE}" type="pres">
      <dgm:prSet presAssocID="{572F209B-D944-44F6-884C-2C2ED4CE718E}" presName="aSpace2" presStyleCnt="0"/>
      <dgm:spPr/>
    </dgm:pt>
    <dgm:pt modelId="{B91A0C16-7D88-46CC-8623-7855C1900380}" type="pres">
      <dgm:prSet presAssocID="{C303E8B5-E95D-4523-AC40-35CD289C5DAF}" presName="childNode" presStyleLbl="node1" presStyleIdx="5" presStyleCnt="8" custScaleY="21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340D1A-2B13-4CCE-A989-1D455CD0AFBD}" type="pres">
      <dgm:prSet presAssocID="{CCB21898-EF02-4D5C-AC41-92E973B3F58B}" presName="aSpace" presStyleCnt="0"/>
      <dgm:spPr/>
    </dgm:pt>
    <dgm:pt modelId="{635C9379-6163-44AA-883F-97E62F907672}" type="pres">
      <dgm:prSet presAssocID="{2BC27617-8079-48C8-BAD0-1F2A183F5334}" presName="compNode" presStyleCnt="0"/>
      <dgm:spPr/>
    </dgm:pt>
    <dgm:pt modelId="{34A6229F-3588-4558-AF6F-BF92E6D47CB5}" type="pres">
      <dgm:prSet presAssocID="{2BC27617-8079-48C8-BAD0-1F2A183F5334}" presName="aNode" presStyleLbl="bgShp" presStyleIdx="3" presStyleCnt="4" custScaleY="67953" custLinFactNeighborX="82" custLinFactNeighborY="-2202"/>
      <dgm:spPr/>
      <dgm:t>
        <a:bodyPr/>
        <a:lstStyle/>
        <a:p>
          <a:endParaRPr lang="ru-RU"/>
        </a:p>
      </dgm:t>
    </dgm:pt>
    <dgm:pt modelId="{B11919BE-40B9-48C3-A89D-30B34EA87A9E}" type="pres">
      <dgm:prSet presAssocID="{2BC27617-8079-48C8-BAD0-1F2A183F5334}" presName="textNode" presStyleLbl="bgShp" presStyleIdx="3" presStyleCnt="4"/>
      <dgm:spPr/>
      <dgm:t>
        <a:bodyPr/>
        <a:lstStyle/>
        <a:p>
          <a:endParaRPr lang="ru-RU"/>
        </a:p>
      </dgm:t>
    </dgm:pt>
    <dgm:pt modelId="{F2D4CB89-55D7-4A06-B2B6-018606A309AF}" type="pres">
      <dgm:prSet presAssocID="{2BC27617-8079-48C8-BAD0-1F2A183F5334}" presName="compChildNode" presStyleCnt="0"/>
      <dgm:spPr/>
    </dgm:pt>
    <dgm:pt modelId="{5CDEBEFE-9375-4C01-BFD0-07CDF819FC55}" type="pres">
      <dgm:prSet presAssocID="{2BC27617-8079-48C8-BAD0-1F2A183F5334}" presName="theInnerList" presStyleCnt="0"/>
      <dgm:spPr/>
    </dgm:pt>
    <dgm:pt modelId="{A70C00E6-24FA-4F43-B69A-0E34946208AD}" type="pres">
      <dgm:prSet presAssocID="{04A72008-67DF-488C-A07D-2CD709E9042F}" presName="childNode" presStyleLbl="node1" presStyleIdx="6" presStyleCnt="8" custScaleX="103245" custScaleY="39685" custLinFactNeighborX="-24" custLinFactNeighborY="11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D70E0-4A73-4A7D-847F-0A7D93A02A74}" type="pres">
      <dgm:prSet presAssocID="{04A72008-67DF-488C-A07D-2CD709E9042F}" presName="aSpace2" presStyleCnt="0"/>
      <dgm:spPr/>
    </dgm:pt>
    <dgm:pt modelId="{EBD19780-067C-45B1-9E1D-F29498BBE35E}" type="pres">
      <dgm:prSet presAssocID="{BF76B1C8-E821-4F62-B8BF-7DAA03252AD1}" presName="childNode" presStyleLbl="node1" presStyleIdx="7" presStyleCnt="8" custScaleX="114725" custScaleY="21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C4C723-5629-40B8-8C4B-4F7AC52F0740}" srcId="{83DEF3F7-42C1-42AB-97D3-FAEAFFAD36F4}" destId="{5AE4D799-D757-4880-A395-8DE3B05D1FCE}" srcOrd="1" destOrd="0" parTransId="{1D0E8EA7-2607-42E2-BCBE-D213DC066388}" sibTransId="{A053A53F-0D21-4946-9FB5-DC141290DCC4}"/>
    <dgm:cxn modelId="{8C0D818C-0E0B-4C64-AC19-D1DA753D16BD}" srcId="{5AE4D799-D757-4880-A395-8DE3B05D1FCE}" destId="{F149F380-295D-4267-8D94-487A3C0D54BC}" srcOrd="0" destOrd="0" parTransId="{1DB6131A-E7AF-4FF1-BD7E-2BCF5DEC5970}" sibTransId="{02336508-1B59-4CB1-AED1-168423C781A1}"/>
    <dgm:cxn modelId="{325F0053-9713-42C5-BA82-A318714208BF}" srcId="{CCB21898-EF02-4D5C-AC41-92E973B3F58B}" destId="{572F209B-D944-44F6-884C-2C2ED4CE718E}" srcOrd="0" destOrd="0" parTransId="{9CAAAEA0-C1E4-47D8-9D62-9978649C9AA2}" sibTransId="{4AF2D127-2C0E-4A1A-B64A-31A1B159B67D}"/>
    <dgm:cxn modelId="{EA891755-A237-4E63-A8BA-F4235DDF0F06}" srcId="{CCB21898-EF02-4D5C-AC41-92E973B3F58B}" destId="{C303E8B5-E95D-4523-AC40-35CD289C5DAF}" srcOrd="1" destOrd="0" parTransId="{C2F13E5D-4741-4F0B-A15C-43767F2C2170}" sibTransId="{67A52D75-C6E1-4852-A271-722DCF04C88C}"/>
    <dgm:cxn modelId="{9D92D606-1273-4976-98DD-CB0B6B093C04}" srcId="{83DEF3F7-42C1-42AB-97D3-FAEAFFAD36F4}" destId="{CCB21898-EF02-4D5C-AC41-92E973B3F58B}" srcOrd="2" destOrd="0" parTransId="{55270623-8CB6-4857-9FA5-1D63461858D5}" sibTransId="{813E2555-563E-41D1-A798-CA7774A3350E}"/>
    <dgm:cxn modelId="{DE6E705C-4CEA-4B1C-B157-B4324992A97D}" type="presOf" srcId="{04A72008-67DF-488C-A07D-2CD709E9042F}" destId="{A70C00E6-24FA-4F43-B69A-0E34946208AD}" srcOrd="0" destOrd="0" presId="urn:microsoft.com/office/officeart/2005/8/layout/lProcess2"/>
    <dgm:cxn modelId="{8C02EEFB-3D24-4C00-A556-8B722E34FEE8}" type="presOf" srcId="{CCB21898-EF02-4D5C-AC41-92E973B3F58B}" destId="{73C0176E-7D6D-4EB7-821F-112BC9212A10}" srcOrd="0" destOrd="0" presId="urn:microsoft.com/office/officeart/2005/8/layout/lProcess2"/>
    <dgm:cxn modelId="{2FEE1BAA-D326-4E59-B6DB-BABD6ECFB2B1}" type="presOf" srcId="{C303E8B5-E95D-4523-AC40-35CD289C5DAF}" destId="{B91A0C16-7D88-46CC-8623-7855C1900380}" srcOrd="0" destOrd="0" presId="urn:microsoft.com/office/officeart/2005/8/layout/lProcess2"/>
    <dgm:cxn modelId="{6AFEFCE7-0590-41B9-B082-3A88D8DDA05D}" srcId="{83DEF3F7-42C1-42AB-97D3-FAEAFFAD36F4}" destId="{467379CB-B728-4506-9D57-3AA621B2AA79}" srcOrd="0" destOrd="0" parTransId="{21D3FD75-E4EC-48C3-8CFA-123DAEB17609}" sibTransId="{D73D6658-7947-4A77-B2AF-ACBD8559EBE9}"/>
    <dgm:cxn modelId="{4D3BFC9D-5BE8-4B8F-ABA9-C2A8F2267337}" srcId="{467379CB-B728-4506-9D57-3AA621B2AA79}" destId="{F8E15CFE-5A51-4ECC-8576-5F8D34F7ED46}" srcOrd="1" destOrd="0" parTransId="{79B89783-2070-4AEF-B673-AFE491D0C998}" sibTransId="{A63D3206-3195-4376-9285-0C8116D17983}"/>
    <dgm:cxn modelId="{85CF85A2-126E-4552-9FCF-6136A20A9F7C}" type="presOf" srcId="{467379CB-B728-4506-9D57-3AA621B2AA79}" destId="{25743631-35FE-47A5-A188-20EAE011F3BA}" srcOrd="0" destOrd="0" presId="urn:microsoft.com/office/officeart/2005/8/layout/lProcess2"/>
    <dgm:cxn modelId="{73CFE15D-653F-4650-9C04-8F61CE62CC8A}" srcId="{2BC27617-8079-48C8-BAD0-1F2A183F5334}" destId="{BF76B1C8-E821-4F62-B8BF-7DAA03252AD1}" srcOrd="1" destOrd="0" parTransId="{65D78AB7-05F5-454C-8C82-239F870EC205}" sibTransId="{338CB179-B1B8-4D5C-AA5A-AC55E30B7362}"/>
    <dgm:cxn modelId="{8C092F07-3F52-44A7-8475-7BBDAA8F00EF}" type="presOf" srcId="{83DEF3F7-42C1-42AB-97D3-FAEAFFAD36F4}" destId="{26AC0BC5-8FD9-4FFE-905A-CD890DDC9711}" srcOrd="0" destOrd="0" presId="urn:microsoft.com/office/officeart/2005/8/layout/lProcess2"/>
    <dgm:cxn modelId="{E68914B5-22BD-4F16-9FF0-31932707B4D1}" srcId="{467379CB-B728-4506-9D57-3AA621B2AA79}" destId="{53BC1823-9A3D-40B6-B4DC-29A41BB5D43A}" srcOrd="0" destOrd="0" parTransId="{A21DADA4-82A2-4196-9811-CAA3BC870EE1}" sibTransId="{16378660-C73F-4C82-A64B-3FD78F754DCC}"/>
    <dgm:cxn modelId="{2A4939AE-09FE-46C0-AAEA-8CB2F320DBC1}" type="presOf" srcId="{CCB21898-EF02-4D5C-AC41-92E973B3F58B}" destId="{698BE7C6-B0A9-4484-B5D7-CA5297F3BBF5}" srcOrd="1" destOrd="0" presId="urn:microsoft.com/office/officeart/2005/8/layout/lProcess2"/>
    <dgm:cxn modelId="{1FDAB0A1-BDB1-4EF1-849D-A42F85990DB8}" type="presOf" srcId="{F8E15CFE-5A51-4ECC-8576-5F8D34F7ED46}" destId="{52590929-01F0-4C7F-9A9B-D5424F8C253D}" srcOrd="0" destOrd="0" presId="urn:microsoft.com/office/officeart/2005/8/layout/lProcess2"/>
    <dgm:cxn modelId="{00572825-A741-4323-B6B1-55D942424EE1}" srcId="{2BC27617-8079-48C8-BAD0-1F2A183F5334}" destId="{04A72008-67DF-488C-A07D-2CD709E9042F}" srcOrd="0" destOrd="0" parTransId="{819B0737-2E56-43FB-A379-335BF9BAB843}" sibTransId="{8B6252C8-7358-476F-898E-EFF235F08998}"/>
    <dgm:cxn modelId="{34E23E8A-F8A2-49B6-A04B-FAD309D0D7AF}" type="presOf" srcId="{BF76B1C8-E821-4F62-B8BF-7DAA03252AD1}" destId="{EBD19780-067C-45B1-9E1D-F29498BBE35E}" srcOrd="0" destOrd="0" presId="urn:microsoft.com/office/officeart/2005/8/layout/lProcess2"/>
    <dgm:cxn modelId="{DCAF5BEC-7DEC-4F12-A2B0-A731FA14643D}" srcId="{83DEF3F7-42C1-42AB-97D3-FAEAFFAD36F4}" destId="{2BC27617-8079-48C8-BAD0-1F2A183F5334}" srcOrd="3" destOrd="0" parTransId="{D7760CAB-7E07-4693-BF64-FE8A0C7FB4C7}" sibTransId="{C9D6C907-23B5-4819-8A3E-63AA881D8262}"/>
    <dgm:cxn modelId="{B35D7723-2882-4FE5-9A09-5FA98CD68E62}" type="presOf" srcId="{53BC1823-9A3D-40B6-B4DC-29A41BB5D43A}" destId="{0971185C-44AB-4301-AD0F-113902A1F7BB}" srcOrd="0" destOrd="0" presId="urn:microsoft.com/office/officeart/2005/8/layout/lProcess2"/>
    <dgm:cxn modelId="{668BDF6A-2317-4DA6-A385-E7FAB89D5FE3}" type="presOf" srcId="{467379CB-B728-4506-9D57-3AA621B2AA79}" destId="{8AAA378E-8001-4FDC-A76A-D3764151D091}" srcOrd="1" destOrd="0" presId="urn:microsoft.com/office/officeart/2005/8/layout/lProcess2"/>
    <dgm:cxn modelId="{624E487F-8097-4253-9482-C409427CD1A6}" srcId="{5AE4D799-D757-4880-A395-8DE3B05D1FCE}" destId="{CFE6CAE4-CD12-445B-99AA-09D65F110E08}" srcOrd="1" destOrd="0" parTransId="{48D99921-5467-4A7C-8BAE-BE990CFF571F}" sibTransId="{F0149AFB-D119-4FAF-B2A6-3F1D5C9BF1B7}"/>
    <dgm:cxn modelId="{D226FD64-309C-4FA7-986B-2E445ACD6221}" type="presOf" srcId="{572F209B-D944-44F6-884C-2C2ED4CE718E}" destId="{8598F4FE-10F4-4E54-BC12-A19801251A4D}" srcOrd="0" destOrd="0" presId="urn:microsoft.com/office/officeart/2005/8/layout/lProcess2"/>
    <dgm:cxn modelId="{659DE61A-34A4-43F2-8968-22052B1C54EC}" type="presOf" srcId="{5AE4D799-D757-4880-A395-8DE3B05D1FCE}" destId="{66B0A4EE-50C7-4455-8E94-DCB4DE0B97C7}" srcOrd="0" destOrd="0" presId="urn:microsoft.com/office/officeart/2005/8/layout/lProcess2"/>
    <dgm:cxn modelId="{2DB21DD2-9868-43A1-A0E7-217129293A4A}" type="presOf" srcId="{F149F380-295D-4267-8D94-487A3C0D54BC}" destId="{793C0705-5382-4EF8-BEA0-F4B9BABF88CB}" srcOrd="0" destOrd="0" presId="urn:microsoft.com/office/officeart/2005/8/layout/lProcess2"/>
    <dgm:cxn modelId="{ED0AA775-B192-429E-93DB-7A35051D3E81}" type="presOf" srcId="{CFE6CAE4-CD12-445B-99AA-09D65F110E08}" destId="{6AE18252-EC2D-45E1-A455-FBF5EFB276F6}" srcOrd="0" destOrd="0" presId="urn:microsoft.com/office/officeart/2005/8/layout/lProcess2"/>
    <dgm:cxn modelId="{EF16ED99-5CD6-4947-9919-1ABD4FB752C1}" type="presOf" srcId="{2BC27617-8079-48C8-BAD0-1F2A183F5334}" destId="{B11919BE-40B9-48C3-A89D-30B34EA87A9E}" srcOrd="1" destOrd="0" presId="urn:microsoft.com/office/officeart/2005/8/layout/lProcess2"/>
    <dgm:cxn modelId="{D5E81252-4D7B-459E-A113-8B55CCE22335}" type="presOf" srcId="{5AE4D799-D757-4880-A395-8DE3B05D1FCE}" destId="{5F8E949E-6662-452F-940A-AD84C1C0CDA8}" srcOrd="1" destOrd="0" presId="urn:microsoft.com/office/officeart/2005/8/layout/lProcess2"/>
    <dgm:cxn modelId="{74E54384-2915-4115-89D1-121F911BAADF}" type="presOf" srcId="{2BC27617-8079-48C8-BAD0-1F2A183F5334}" destId="{34A6229F-3588-4558-AF6F-BF92E6D47CB5}" srcOrd="0" destOrd="0" presId="urn:microsoft.com/office/officeart/2005/8/layout/lProcess2"/>
    <dgm:cxn modelId="{A2DD8249-77EF-479B-9304-C4217B93DA29}" type="presParOf" srcId="{26AC0BC5-8FD9-4FFE-905A-CD890DDC9711}" destId="{C917CEA6-BD7E-4415-9F6D-93BD52541D19}" srcOrd="0" destOrd="0" presId="urn:microsoft.com/office/officeart/2005/8/layout/lProcess2"/>
    <dgm:cxn modelId="{C58EDEAA-4BBC-4FA5-9E22-5B96C5BB94B9}" type="presParOf" srcId="{C917CEA6-BD7E-4415-9F6D-93BD52541D19}" destId="{25743631-35FE-47A5-A188-20EAE011F3BA}" srcOrd="0" destOrd="0" presId="urn:microsoft.com/office/officeart/2005/8/layout/lProcess2"/>
    <dgm:cxn modelId="{569E5C95-0463-4F3B-BD50-77A783AC6227}" type="presParOf" srcId="{C917CEA6-BD7E-4415-9F6D-93BD52541D19}" destId="{8AAA378E-8001-4FDC-A76A-D3764151D091}" srcOrd="1" destOrd="0" presId="urn:microsoft.com/office/officeart/2005/8/layout/lProcess2"/>
    <dgm:cxn modelId="{FA53984B-9FFE-48DB-8560-7DFEEA5D93DC}" type="presParOf" srcId="{C917CEA6-BD7E-4415-9F6D-93BD52541D19}" destId="{E919F526-2A93-4AA7-9D39-A11571392EEE}" srcOrd="2" destOrd="0" presId="urn:microsoft.com/office/officeart/2005/8/layout/lProcess2"/>
    <dgm:cxn modelId="{4ADA332D-F8ED-4B19-819C-CF1901E0B359}" type="presParOf" srcId="{E919F526-2A93-4AA7-9D39-A11571392EEE}" destId="{5E2A3583-EE91-48E5-A186-6A15F9322B47}" srcOrd="0" destOrd="0" presId="urn:microsoft.com/office/officeart/2005/8/layout/lProcess2"/>
    <dgm:cxn modelId="{63E654CC-AA76-4052-8EBB-3E5B51FA20AD}" type="presParOf" srcId="{5E2A3583-EE91-48E5-A186-6A15F9322B47}" destId="{0971185C-44AB-4301-AD0F-113902A1F7BB}" srcOrd="0" destOrd="0" presId="urn:microsoft.com/office/officeart/2005/8/layout/lProcess2"/>
    <dgm:cxn modelId="{ECFA686C-F27F-4530-925A-2E619F8DEE28}" type="presParOf" srcId="{5E2A3583-EE91-48E5-A186-6A15F9322B47}" destId="{1325DE54-A547-4747-A7F6-E721F4EB63D2}" srcOrd="1" destOrd="0" presId="urn:microsoft.com/office/officeart/2005/8/layout/lProcess2"/>
    <dgm:cxn modelId="{E69597A7-8E83-4C73-B473-3A5CBF9A5993}" type="presParOf" srcId="{5E2A3583-EE91-48E5-A186-6A15F9322B47}" destId="{52590929-01F0-4C7F-9A9B-D5424F8C253D}" srcOrd="2" destOrd="0" presId="urn:microsoft.com/office/officeart/2005/8/layout/lProcess2"/>
    <dgm:cxn modelId="{0EAB82A5-2E95-43FE-930D-02A20734D09B}" type="presParOf" srcId="{26AC0BC5-8FD9-4FFE-905A-CD890DDC9711}" destId="{0F33CEF6-2D02-4D47-BEBB-4EB964830AEA}" srcOrd="1" destOrd="0" presId="urn:microsoft.com/office/officeart/2005/8/layout/lProcess2"/>
    <dgm:cxn modelId="{9B9EFA42-E652-481E-9C06-4BB8587C020E}" type="presParOf" srcId="{26AC0BC5-8FD9-4FFE-905A-CD890DDC9711}" destId="{A38BE0C6-50ED-477E-B4F7-6CB743DE4FAC}" srcOrd="2" destOrd="0" presId="urn:microsoft.com/office/officeart/2005/8/layout/lProcess2"/>
    <dgm:cxn modelId="{5D53F5B2-8EFE-4E10-94E8-13AFF8AF18BC}" type="presParOf" srcId="{A38BE0C6-50ED-477E-B4F7-6CB743DE4FAC}" destId="{66B0A4EE-50C7-4455-8E94-DCB4DE0B97C7}" srcOrd="0" destOrd="0" presId="urn:microsoft.com/office/officeart/2005/8/layout/lProcess2"/>
    <dgm:cxn modelId="{A055B70D-5B83-4946-9C22-24EA998C0D19}" type="presParOf" srcId="{A38BE0C6-50ED-477E-B4F7-6CB743DE4FAC}" destId="{5F8E949E-6662-452F-940A-AD84C1C0CDA8}" srcOrd="1" destOrd="0" presId="urn:microsoft.com/office/officeart/2005/8/layout/lProcess2"/>
    <dgm:cxn modelId="{9E6C9408-4472-411A-8D5E-4DBADD086799}" type="presParOf" srcId="{A38BE0C6-50ED-477E-B4F7-6CB743DE4FAC}" destId="{1260B967-4464-4109-A216-8F86E4D4E5EA}" srcOrd="2" destOrd="0" presId="urn:microsoft.com/office/officeart/2005/8/layout/lProcess2"/>
    <dgm:cxn modelId="{215E7ADA-C209-4B88-B903-229EDAB6E64A}" type="presParOf" srcId="{1260B967-4464-4109-A216-8F86E4D4E5EA}" destId="{EADB76E8-0BDB-4F34-ABED-48824442F5E7}" srcOrd="0" destOrd="0" presId="urn:microsoft.com/office/officeart/2005/8/layout/lProcess2"/>
    <dgm:cxn modelId="{CCF02C92-FC10-4DFA-9067-E1E99B1D9068}" type="presParOf" srcId="{EADB76E8-0BDB-4F34-ABED-48824442F5E7}" destId="{793C0705-5382-4EF8-BEA0-F4B9BABF88CB}" srcOrd="0" destOrd="0" presId="urn:microsoft.com/office/officeart/2005/8/layout/lProcess2"/>
    <dgm:cxn modelId="{8A192741-0428-4144-B5C0-2D1456AD8135}" type="presParOf" srcId="{EADB76E8-0BDB-4F34-ABED-48824442F5E7}" destId="{BA9AB51F-9756-4140-9D3F-30AACB851036}" srcOrd="1" destOrd="0" presId="urn:microsoft.com/office/officeart/2005/8/layout/lProcess2"/>
    <dgm:cxn modelId="{3EBEB23E-07FF-46D2-891A-9085DC9FDF0B}" type="presParOf" srcId="{EADB76E8-0BDB-4F34-ABED-48824442F5E7}" destId="{6AE18252-EC2D-45E1-A455-FBF5EFB276F6}" srcOrd="2" destOrd="0" presId="urn:microsoft.com/office/officeart/2005/8/layout/lProcess2"/>
    <dgm:cxn modelId="{9E6764E7-519B-4BD9-BB68-025BE5D7125E}" type="presParOf" srcId="{26AC0BC5-8FD9-4FFE-905A-CD890DDC9711}" destId="{AC0814AC-443C-4322-B853-92EC0CEAD0B0}" srcOrd="3" destOrd="0" presId="urn:microsoft.com/office/officeart/2005/8/layout/lProcess2"/>
    <dgm:cxn modelId="{91A6A31B-B768-4477-8E80-190EDDCB143B}" type="presParOf" srcId="{26AC0BC5-8FD9-4FFE-905A-CD890DDC9711}" destId="{3A125812-CBAE-492D-9DA7-A874214F1494}" srcOrd="4" destOrd="0" presId="urn:microsoft.com/office/officeart/2005/8/layout/lProcess2"/>
    <dgm:cxn modelId="{20EFD6AE-4264-413D-AB44-43B0D022A19D}" type="presParOf" srcId="{3A125812-CBAE-492D-9DA7-A874214F1494}" destId="{73C0176E-7D6D-4EB7-821F-112BC9212A10}" srcOrd="0" destOrd="0" presId="urn:microsoft.com/office/officeart/2005/8/layout/lProcess2"/>
    <dgm:cxn modelId="{E8156E49-59A3-478E-AC3A-BFB449E5A28D}" type="presParOf" srcId="{3A125812-CBAE-492D-9DA7-A874214F1494}" destId="{698BE7C6-B0A9-4484-B5D7-CA5297F3BBF5}" srcOrd="1" destOrd="0" presId="urn:microsoft.com/office/officeart/2005/8/layout/lProcess2"/>
    <dgm:cxn modelId="{20E14D5B-575A-4AA7-84AD-9F5AFD66ACFA}" type="presParOf" srcId="{3A125812-CBAE-492D-9DA7-A874214F1494}" destId="{1EAC927F-0DAA-4E96-AE33-BBA5ADE87ED3}" srcOrd="2" destOrd="0" presId="urn:microsoft.com/office/officeart/2005/8/layout/lProcess2"/>
    <dgm:cxn modelId="{EE34E866-2E25-4ACB-AA46-D0E3C186749C}" type="presParOf" srcId="{1EAC927F-0DAA-4E96-AE33-BBA5ADE87ED3}" destId="{33FB9F47-CE41-45D3-8DE1-1B6E31E64D20}" srcOrd="0" destOrd="0" presId="urn:microsoft.com/office/officeart/2005/8/layout/lProcess2"/>
    <dgm:cxn modelId="{CB967795-5D7F-4B78-B4D3-D80BC447503F}" type="presParOf" srcId="{33FB9F47-CE41-45D3-8DE1-1B6E31E64D20}" destId="{8598F4FE-10F4-4E54-BC12-A19801251A4D}" srcOrd="0" destOrd="0" presId="urn:microsoft.com/office/officeart/2005/8/layout/lProcess2"/>
    <dgm:cxn modelId="{01D81E30-2507-4FB7-94CF-16A18CE2DBB7}" type="presParOf" srcId="{33FB9F47-CE41-45D3-8DE1-1B6E31E64D20}" destId="{6888009A-99DB-4B83-99B8-399CE6160DBE}" srcOrd="1" destOrd="0" presId="urn:microsoft.com/office/officeart/2005/8/layout/lProcess2"/>
    <dgm:cxn modelId="{1DAACCD5-2B06-4105-B441-CD6097964102}" type="presParOf" srcId="{33FB9F47-CE41-45D3-8DE1-1B6E31E64D20}" destId="{B91A0C16-7D88-46CC-8623-7855C1900380}" srcOrd="2" destOrd="0" presId="urn:microsoft.com/office/officeart/2005/8/layout/lProcess2"/>
    <dgm:cxn modelId="{A52FBE2A-DC5F-4AF6-A485-26323918FAD7}" type="presParOf" srcId="{26AC0BC5-8FD9-4FFE-905A-CD890DDC9711}" destId="{C9340D1A-2B13-4CCE-A989-1D455CD0AFBD}" srcOrd="5" destOrd="0" presId="urn:microsoft.com/office/officeart/2005/8/layout/lProcess2"/>
    <dgm:cxn modelId="{047E63B1-F0B1-4A39-86A6-A0725AE40331}" type="presParOf" srcId="{26AC0BC5-8FD9-4FFE-905A-CD890DDC9711}" destId="{635C9379-6163-44AA-883F-97E62F907672}" srcOrd="6" destOrd="0" presId="urn:microsoft.com/office/officeart/2005/8/layout/lProcess2"/>
    <dgm:cxn modelId="{B21F3697-6FA9-407D-BDC0-968D1D595966}" type="presParOf" srcId="{635C9379-6163-44AA-883F-97E62F907672}" destId="{34A6229F-3588-4558-AF6F-BF92E6D47CB5}" srcOrd="0" destOrd="0" presId="urn:microsoft.com/office/officeart/2005/8/layout/lProcess2"/>
    <dgm:cxn modelId="{711445EC-8A91-495C-928A-197533AA85A8}" type="presParOf" srcId="{635C9379-6163-44AA-883F-97E62F907672}" destId="{B11919BE-40B9-48C3-A89D-30B34EA87A9E}" srcOrd="1" destOrd="0" presId="urn:microsoft.com/office/officeart/2005/8/layout/lProcess2"/>
    <dgm:cxn modelId="{A98CD037-E1AE-4DCD-9A0B-A333630C39F1}" type="presParOf" srcId="{635C9379-6163-44AA-883F-97E62F907672}" destId="{F2D4CB89-55D7-4A06-B2B6-018606A309AF}" srcOrd="2" destOrd="0" presId="urn:microsoft.com/office/officeart/2005/8/layout/lProcess2"/>
    <dgm:cxn modelId="{4546087B-2923-4A44-BA9E-DD3046A3EF3B}" type="presParOf" srcId="{F2D4CB89-55D7-4A06-B2B6-018606A309AF}" destId="{5CDEBEFE-9375-4C01-BFD0-07CDF819FC55}" srcOrd="0" destOrd="0" presId="urn:microsoft.com/office/officeart/2005/8/layout/lProcess2"/>
    <dgm:cxn modelId="{90BC8EDA-70CF-4A49-A6D7-2DF627087008}" type="presParOf" srcId="{5CDEBEFE-9375-4C01-BFD0-07CDF819FC55}" destId="{A70C00E6-24FA-4F43-B69A-0E34946208AD}" srcOrd="0" destOrd="0" presId="urn:microsoft.com/office/officeart/2005/8/layout/lProcess2"/>
    <dgm:cxn modelId="{3A5CD16A-08BB-4D4E-ABE1-A3111DC0A56D}" type="presParOf" srcId="{5CDEBEFE-9375-4C01-BFD0-07CDF819FC55}" destId="{087D70E0-4A73-4A7D-847F-0A7D93A02A74}" srcOrd="1" destOrd="0" presId="urn:microsoft.com/office/officeart/2005/8/layout/lProcess2"/>
    <dgm:cxn modelId="{DC3EA2B0-5D7D-4CC2-8246-F5C79D3935E4}" type="presParOf" srcId="{5CDEBEFE-9375-4C01-BFD0-07CDF819FC55}" destId="{EBD19780-067C-45B1-9E1D-F29498BBE35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62BE3-C324-4301-A3EA-62E336A6FDDF}">
      <dsp:nvSpPr>
        <dsp:cNvPr id="0" name=""/>
        <dsp:cNvSpPr/>
      </dsp:nvSpPr>
      <dsp:spPr>
        <a:xfrm>
          <a:off x="383874" y="4"/>
          <a:ext cx="8320176" cy="906111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Отчет представлен во исполнение:</a:t>
          </a:r>
          <a:endParaRPr lang="ru-RU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0413" y="26543"/>
        <a:ext cx="8267098" cy="853033"/>
      </dsp:txXfrm>
    </dsp:sp>
    <dsp:sp modelId="{968BD832-E34C-467E-BD31-5A1BEBA80314}">
      <dsp:nvSpPr>
        <dsp:cNvPr id="0" name=""/>
        <dsp:cNvSpPr/>
      </dsp:nvSpPr>
      <dsp:spPr>
        <a:xfrm>
          <a:off x="89417" y="2877353"/>
          <a:ext cx="57060" cy="125834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2961C2-0D48-462E-BD33-51C2ABD26C91}">
      <dsp:nvSpPr>
        <dsp:cNvPr id="0" name=""/>
        <dsp:cNvSpPr/>
      </dsp:nvSpPr>
      <dsp:spPr>
        <a:xfrm>
          <a:off x="583229" y="1255225"/>
          <a:ext cx="8153236" cy="3394195"/>
        </a:xfrm>
        <a:prstGeom prst="roundRect">
          <a:avLst>
            <a:gd name="adj" fmla="val 1667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пункта 2 решения Думы Пермского муниципального округа Пермского края от 22 сентября 2022г. № 14 «Об утверждении Положения о бюджетном процессе в Пермском муниципальном округе Пермского края», </a:t>
          </a:r>
        </a:p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пункта 43 Положения о бюджетном процессе в Пермском муниципальном районе, утвержденным решением Земского Собрания Пермского муниципального района от 26 сентября 2013г. № 376</a:t>
          </a:r>
        </a:p>
      </dsp:txBody>
      <dsp:txXfrm>
        <a:off x="748950" y="1420946"/>
        <a:ext cx="7821794" cy="3062753"/>
      </dsp:txXfrm>
    </dsp:sp>
    <dsp:sp modelId="{4E3A6967-E6B7-4389-A61D-B6865CD7F257}">
      <dsp:nvSpPr>
        <dsp:cNvPr id="0" name=""/>
        <dsp:cNvSpPr/>
      </dsp:nvSpPr>
      <dsp:spPr>
        <a:xfrm>
          <a:off x="82473" y="5536457"/>
          <a:ext cx="179756" cy="121450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C3D94E-8B1A-4AAF-B2DF-E3A07C52B604}">
      <dsp:nvSpPr>
        <dsp:cNvPr id="0" name=""/>
        <dsp:cNvSpPr/>
      </dsp:nvSpPr>
      <dsp:spPr>
        <a:xfrm>
          <a:off x="692035" y="4794657"/>
          <a:ext cx="8044430" cy="1614054"/>
        </a:xfrm>
        <a:prstGeom prst="roundRect">
          <a:avLst>
            <a:gd name="adj" fmla="val 1667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just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itchFamily="18" charset="0"/>
            </a:rPr>
            <a:t>решения Земского Собрания от 24.06.2021 № 151 «Об утверждении годовых и полугодовых форм представления отчетов об исполнении бюджета Пермского муниципального района»</a:t>
          </a:r>
          <a:endParaRPr lang="ru-RU" sz="2600" kern="1200" dirty="0"/>
        </a:p>
      </dsp:txBody>
      <dsp:txXfrm>
        <a:off x="770841" y="4873463"/>
        <a:ext cx="7886818" cy="14564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0.2904</cdr:x>
      <cdr:y>0.15966</cdr:y>
    </cdr:from>
    <cdr:to>
      <cdr:x>0.68393</cdr:x>
      <cdr:y>0.45243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444287" y="776502"/>
          <a:ext cx="3312329" cy="1423893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0.37532</cdr:x>
      <cdr:y>0.2517</cdr:y>
    </cdr:from>
    <cdr:to>
      <cdr:x>0.8373</cdr:x>
      <cdr:y>0.63581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159064" y="1224136"/>
          <a:ext cx="3888432" cy="1868137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0.50315</cdr:x>
      <cdr:y>0.29577</cdr:y>
    </cdr:from>
    <cdr:to>
      <cdr:x>0.63447</cdr:x>
      <cdr:y>0.38005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35036" y="1512168"/>
          <a:ext cx="1105239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2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22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11,0%</a:t>
          </a:r>
          <a:endParaRPr lang="ru-RU" sz="22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0.36752</cdr:x>
      <cdr:y>0.16682</cdr:y>
    </cdr:from>
    <cdr:to>
      <cdr:x>0.85887</cdr:x>
      <cdr:y>0.35738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 flipV="1">
          <a:off x="3096344" y="819478"/>
          <a:ext cx="4139592" cy="936104"/>
        </a:xfrm>
        <a:prstGeom xmlns:a="http://schemas.openxmlformats.org/drawingml/2006/main" prst="straightConnector1">
          <a:avLst/>
        </a:prstGeom>
        <a:ln xmlns:a="http://schemas.openxmlformats.org/drawingml/2006/main" w="25400" cmpd="sng">
          <a:solidFill>
            <a:srgbClr val="00B050"/>
          </a:solidFill>
          <a:prstDash val="solid"/>
          <a:headEnd type="oval"/>
          <a:tailEnd type="stealth" w="lg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0.69671</cdr:x>
      <cdr:y>0.62124</cdr:y>
    </cdr:from>
    <cdr:to>
      <cdr:x>0.84358</cdr:x>
      <cdr:y>0.66522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869772" y="3051726"/>
          <a:ext cx="123731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0.70085</cdr:x>
      <cdr:y>0.60658</cdr:y>
    </cdr:from>
    <cdr:to>
      <cdr:x>0.78632</cdr:x>
      <cdr:y>0.67987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904657" y="2979718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0.54701</cdr:x>
      <cdr:y>0.1909</cdr:y>
    </cdr:from>
    <cdr:to>
      <cdr:x>0.63937</cdr:x>
      <cdr:y>0.2642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608512" y="937782"/>
          <a:ext cx="778127" cy="360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+ 8,9%</a:t>
          </a:r>
          <a:endParaRPr lang="ru-RU" sz="1400" b="1" dirty="0">
            <a:solidFill>
              <a:schemeClr val="accent4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0.33627</cdr:x>
      <cdr:y>0.08065</cdr:y>
    </cdr:from>
    <cdr:to>
      <cdr:x>0.64206</cdr:x>
      <cdr:y>0.26636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 flipV="1">
          <a:off x="2929942" y="360040"/>
          <a:ext cx="2664339" cy="829101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5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0.47854</cdr:x>
      <cdr:y>0.20968</cdr:y>
    </cdr:from>
    <cdr:to>
      <cdr:x>0.79259</cdr:x>
      <cdr:y>0.45509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4169497" y="936104"/>
          <a:ext cx="2736304" cy="1095653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0.70085</cdr:x>
      <cdr:y>0.09116</cdr:y>
    </cdr:from>
    <cdr:to>
      <cdr:x>0.82053</cdr:x>
      <cdr:y>0.16635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5904655" y="447824"/>
          <a:ext cx="100825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-1</a:t>
          </a:r>
          <a:r>
            <a: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r>
            <a: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0.26891</cdr:x>
      <cdr:y>0.22222</cdr:y>
    </cdr:from>
    <cdr:to>
      <cdr:x>0.42857</cdr:x>
      <cdr:y>0.33333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2304277" y="720080"/>
          <a:ext cx="1368131" cy="36002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0.10924</cdr:x>
      <cdr:y>0.46667</cdr:y>
    </cdr:from>
    <cdr:to>
      <cdr:x>0.2521</cdr:x>
      <cdr:y>0.71111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12168"/>
          <a:ext cx="1224136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0.09244</cdr:x>
      <cdr:y>0.22222</cdr:y>
    </cdr:from>
    <cdr:to>
      <cdr:x>0.30253</cdr:x>
      <cdr:y>0.44444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92088" y="720080"/>
          <a:ext cx="1800251" cy="7200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бюджет 3,2%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0.57983</cdr:x>
      <cdr:y>0.75556</cdr:y>
    </cdr:from>
    <cdr:to>
      <cdr:x>0.63025</cdr:x>
      <cdr:y>0.82222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 flipV="1">
          <a:off x="4968552" y="2448272"/>
          <a:ext cx="432048" cy="21602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0.09917</cdr:x>
      <cdr:y>0.18072</cdr:y>
    </cdr:from>
    <cdr:to>
      <cdr:x>0.19008</cdr:x>
      <cdr:y>0.24096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64096" y="1080120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321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0.34711</cdr:x>
      <cdr:y>0.18072</cdr:y>
    </cdr:from>
    <cdr:to>
      <cdr:x>0.43802</cdr:x>
      <cdr:y>0.24096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24336" y="1080120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409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0.57851</cdr:x>
      <cdr:y>0.18072</cdr:y>
    </cdr:from>
    <cdr:to>
      <cdr:x>0.69421</cdr:x>
      <cdr:y>0.24096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40560" y="1080120"/>
          <a:ext cx="10081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498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0.82645</cdr:x>
      <cdr:y>0.18072</cdr:y>
    </cdr:from>
    <cdr:to>
      <cdr:x>0.90909</cdr:x>
      <cdr:y>0.25301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200800" y="1080120"/>
          <a:ext cx="72008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474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0.02439</cdr:x>
      <cdr:y>0.03596</cdr:y>
    </cdr:from>
    <cdr:to>
      <cdr:x>0.97586</cdr:x>
      <cdr:y>0.18993</cdr:y>
    </cdr:to>
    <cdr:sp macro="" textlink="">
      <cdr:nvSpPr>
        <cdr:cNvPr id="2" name="Заголовок 1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216024" y="243408"/>
          <a:ext cx="8427155" cy="1042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  <a:normAutofit fontScale="97500" lnSpcReduction="10000"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  <a:defRPr/>
          </a:pPr>
          <a:r>
            <a: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</a:t>
          </a:r>
          <a:r>
            <a: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Структура</a:t>
          </a:r>
          <a:r>
            <a:rPr kumimoji="0" lang="ru-RU" sz="28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 доходов </a:t>
          </a:r>
          <a:r>
            <a:rPr kumimoji="0" lang="ru-RU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+mj-cs"/>
            </a:rPr>
            <a:t>бюджета Пермского муниципального района за 2021-2022 гг., млн. руб.</a:t>
          </a:r>
          <a:endParaRPr kumimoji="0" lang="ru-RU" sz="2400" b="0" i="0" u="none" strike="noStrike" kern="0" cap="none" spc="0" normalizeH="0" baseline="0" noProof="0" dirty="0">
            <a:ln>
              <a:noFill/>
            </a:ln>
            <a:solidFill>
              <a:srgbClr val="000000"/>
            </a:solidFill>
            <a:effectLst/>
            <a:uLnTx/>
            <a:uFillTx/>
            <a:latin typeface="Arial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0.333</cdr:x>
      <cdr:y>0.26056</cdr:y>
    </cdr:from>
    <cdr:to>
      <cdr:x>0.45931</cdr:x>
      <cdr:y>0.30793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37549" y="1584176"/>
          <a:ext cx="115212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</a:rPr>
            <a:t>+11,0%</a:t>
          </a:r>
          <a:endParaRPr lang="ru-RU" sz="1600" b="1" dirty="0">
            <a:solidFill>
              <a:schemeClr val="tx1">
                <a:lumMod val="85000"/>
                <a:lumOff val="15000"/>
              </a:schemeClr>
            </a:solidFill>
            <a:latin typeface="Bookman Old Style" panose="02050604050505020204" pitchFamily="18" charset="0"/>
          </a:endParaRPr>
        </a:p>
      </cdr:txBody>
    </cdr:sp>
  </cdr:relSizeAnchor>
  <cdr:relSizeAnchor xmlns:cdr="http://schemas.openxmlformats.org/drawingml/2006/chartDrawing">
    <cdr:from>
      <cdr:x>0.28066</cdr:x>
      <cdr:y>0.72634</cdr:y>
    </cdr:from>
    <cdr:to>
      <cdr:x>0.35961</cdr:x>
      <cdr:y>0.77371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542361" y="4896544"/>
          <a:ext cx="715174" cy="319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62%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0.28066</cdr:x>
      <cdr:y>0.51271</cdr:y>
    </cdr:from>
    <cdr:to>
      <cdr:x>0.35961</cdr:x>
      <cdr:y>0.56008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542361" y="3456384"/>
          <a:ext cx="715175" cy="3193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17%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0.2807</cdr:x>
      <cdr:y>0.41658</cdr:y>
    </cdr:from>
    <cdr:to>
      <cdr:x>0.35964</cdr:x>
      <cdr:y>0.46396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542783" y="2808312"/>
          <a:ext cx="715084" cy="3194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 smtClean="0"/>
            <a:t>21%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0.60933</cdr:x>
      <cdr:y>0.7033</cdr:y>
    </cdr:from>
    <cdr:to>
      <cdr:x>0.68827</cdr:x>
      <cdr:y>0.75068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5278665" y="4608512"/>
          <a:ext cx="683860" cy="310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 </a:t>
          </a:r>
          <a:r>
            <a:rPr lang="ru-RU" sz="1600" dirty="0" smtClean="0"/>
            <a:t>65 %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0.59862</cdr:x>
      <cdr:y>0.46999</cdr:y>
    </cdr:from>
    <cdr:to>
      <cdr:x>0.67756</cdr:x>
      <cdr:y>0.51736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5422681" y="3168352"/>
          <a:ext cx="715084" cy="319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 </a:t>
          </a:r>
          <a:r>
            <a:rPr lang="ru-RU" sz="1600" dirty="0" smtClean="0"/>
            <a:t>13 %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0.59067</cdr:x>
      <cdr:y>0.37385</cdr:y>
    </cdr:from>
    <cdr:to>
      <cdr:x>0.66961</cdr:x>
      <cdr:y>0.42122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5350673" y="2520280"/>
          <a:ext cx="715084" cy="319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dirty="0"/>
            <a:t> </a:t>
          </a:r>
          <a:r>
            <a:rPr lang="ru-RU" sz="1600" dirty="0" smtClean="0"/>
            <a:t>22 %</a:t>
          </a:r>
          <a:endParaRPr lang="ru-RU" sz="16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0.66272</cdr:x>
      <cdr:y>0.40305</cdr:y>
    </cdr:from>
    <cdr:to>
      <cdr:x>0.86785</cdr:x>
      <cdr:y>0.45979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5583350" y="1979913"/>
          <a:ext cx="1728192" cy="278740"/>
        </a:xfrm>
        <a:prstGeom xmlns:a="http://schemas.openxmlformats.org/drawingml/2006/main" prst="straightConnector1">
          <a:avLst/>
        </a:prstGeom>
        <a:ln xmlns:a="http://schemas.openxmlformats.org/drawingml/2006/main" w="25400" cmpd="sng">
          <a:solidFill>
            <a:schemeClr val="accent3">
              <a:lumMod val="50000"/>
            </a:schemeClr>
          </a:solidFill>
          <a:prstDash val="solid"/>
          <a:headEnd type="oval"/>
          <a:tailEnd type="stealth" w="lg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0.40207</cdr:x>
      <cdr:y>0.50249</cdr:y>
    </cdr:from>
    <cdr:to>
      <cdr:x>0.86799</cdr:x>
      <cdr:y>0.63442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87444" y="2468395"/>
          <a:ext cx="3925346" cy="648082"/>
        </a:xfrm>
        <a:prstGeom xmlns:a="http://schemas.openxmlformats.org/drawingml/2006/main" prst="straightConnector1">
          <a:avLst/>
        </a:prstGeom>
        <a:ln xmlns:a="http://schemas.openxmlformats.org/drawingml/2006/main" w="25400" cmpd="sng">
          <a:solidFill>
            <a:schemeClr val="accent3">
              <a:lumMod val="50000"/>
            </a:schemeClr>
          </a:solidFill>
          <a:prstDash val="solid"/>
          <a:headEnd type="oval"/>
          <a:tailEnd type="stealth" w="lg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0.69922</cdr:x>
      <cdr:y>0.2508</cdr:y>
    </cdr:from>
    <cdr:to>
      <cdr:x>0.80179</cdr:x>
      <cdr:y>0.33692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90909" y="1232024"/>
          <a:ext cx="864096" cy="423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0.68213</cdr:x>
      <cdr:y>0.62094</cdr:y>
    </cdr:from>
    <cdr:to>
      <cdr:x>0.78645</cdr:x>
      <cdr:y>0.6869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46893" y="3050256"/>
          <a:ext cx="878898" cy="324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+1,7%</a:t>
          </a:r>
          <a:endParaRPr lang="ru-RU" sz="18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0.45098</cdr:x>
      <cdr:y>0.50161</cdr:y>
    </cdr:from>
    <cdr:to>
      <cdr:x>0.52991</cdr:x>
      <cdr:y>0.60422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99460" y="2464048"/>
          <a:ext cx="66503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0.4359</cdr:x>
      <cdr:y>0.34928</cdr:y>
    </cdr:from>
    <cdr:to>
      <cdr:x>0.54701</cdr:x>
      <cdr:y>0.43352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2410" y="1715770"/>
          <a:ext cx="936104" cy="4138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8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12,1</a:t>
          </a:r>
          <a:r>
            <a:rPr lang="en-US" sz="18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18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0.45098</cdr:x>
      <cdr:y>0.50161</cdr:y>
    </cdr:from>
    <cdr:to>
      <cdr:x>0.52991</cdr:x>
      <cdr:y>0.60422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99460" y="2464048"/>
          <a:ext cx="66503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0.41928</cdr:x>
      <cdr:y>0.33991</cdr:y>
    </cdr:from>
    <cdr:to>
      <cdr:x>0.58167</cdr:x>
      <cdr:y>0.41057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32433" y="1740499"/>
          <a:ext cx="1368125" cy="3618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-12,4%</a:t>
          </a:r>
          <a:endParaRPr lang="ru-RU" sz="18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0.21368</cdr:x>
      <cdr:y>0.29798</cdr:y>
    </cdr:from>
    <cdr:to>
      <cdr:x>0.33334</cdr:x>
      <cdr:y>0.38593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0200" y="1501444"/>
          <a:ext cx="1008128" cy="4431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+28,2%</a:t>
          </a:r>
          <a:endParaRPr lang="ru-RU" sz="18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0.47021</cdr:x>
      <cdr:y>0.52422</cdr:y>
    </cdr:from>
    <cdr:to>
      <cdr:x>0.55995</cdr:x>
      <cdr:y>0.58767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61478" y="2575134"/>
          <a:ext cx="756084" cy="311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0.46287</cdr:x>
      <cdr:y>0.37477</cdr:y>
    </cdr:from>
    <cdr:to>
      <cdr:x>0.57131</cdr:x>
      <cdr:y>0.46272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99684" y="1840966"/>
          <a:ext cx="913600" cy="432039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+41,1%</a:t>
          </a:r>
          <a:endParaRPr lang="ru-RU" sz="18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0.67949</cdr:x>
      <cdr:y>0.1498</cdr:y>
    </cdr:from>
    <cdr:to>
      <cdr:x>0.7906</cdr:x>
      <cdr:y>0.21872</cdr:y>
    </cdr:to>
    <cdr:sp macro="" textlink="">
      <cdr:nvSpPr>
        <cdr:cNvPr id="3" name="TextBox 11"/>
        <cdr:cNvSpPr txBox="1"/>
      </cdr:nvSpPr>
      <cdr:spPr>
        <a:xfrm xmlns:a="http://schemas.openxmlformats.org/drawingml/2006/main">
          <a:off x="5724640" y="735856"/>
          <a:ext cx="936095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chemeClr val="accent3">
                  <a:lumMod val="50000"/>
                </a:schemeClr>
              </a:solidFill>
            </a:rPr>
            <a:t>+3,1%</a:t>
          </a:r>
          <a:endParaRPr lang="ru-RU" sz="1600" b="1" dirty="0">
            <a:solidFill>
              <a:schemeClr val="accent3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0.45299</cdr:x>
      <cdr:y>0.72149</cdr:y>
    </cdr:from>
    <cdr:to>
      <cdr:x>0.53846</cdr:x>
      <cdr:y>0.78012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6424" y="354416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0.46154</cdr:x>
      <cdr:y>0.64819</cdr:y>
    </cdr:from>
    <cdr:to>
      <cdr:x>0.53846</cdr:x>
      <cdr:y>0.73614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88432" y="3184128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0.46154</cdr:x>
      <cdr:y>0.67751</cdr:y>
    </cdr:from>
    <cdr:to>
      <cdr:x>0.5812</cdr:x>
      <cdr:y>0.79478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88432" y="3328144"/>
          <a:ext cx="100811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0.40171</cdr:x>
      <cdr:y>0.58659</cdr:y>
    </cdr:from>
    <cdr:to>
      <cdr:x>0.54701</cdr:x>
      <cdr:y>0.6686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384376" y="2881517"/>
          <a:ext cx="1224148" cy="4028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5,6 раз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1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smtClean="0">
                <a:latin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59846-528B-4E20-9CB1-DEFD26683DED}" type="slidenum">
              <a:rPr lang="ru-RU" smtClean="0"/>
              <a:pPr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958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>
              <a:latin typeface="Arial" pitchFamily="34" charset="0"/>
            </a:endParaRPr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DDA518-213E-43C5-B5E8-198F509F18EE}" type="slidenum">
              <a:rPr lang="ru-RU" altLang="ru-RU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15.05.2023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9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876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79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7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364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0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013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882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55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4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7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100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079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599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1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9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4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27.11.2013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4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4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72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Пермского муниципального района 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23928" y="4869160"/>
            <a:ext cx="4824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Заместитель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главы администрации Пермского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округа </a:t>
            </a:r>
          </a:p>
          <a:p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Гладких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 Николаевна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5000" lnSpcReduction="2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налоговых и неналоговых доходов бюджета Пермского муниципального района за 20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22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790151550"/>
              </p:ext>
            </p:extLst>
          </p:nvPr>
        </p:nvGraphicFramePr>
        <p:xfrm>
          <a:off x="251520" y="1268760"/>
          <a:ext cx="856895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21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28964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налогу на доходы физических лиц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       </a:t>
            </a:r>
            <a:r>
              <a:rPr kumimoji="0" lang="ru-RU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(с учетом дополнительного норматива)</a:t>
            </a:r>
            <a:endParaRPr kumimoji="0" lang="ru-RU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67105900"/>
              </p:ext>
            </p:extLst>
          </p:nvPr>
        </p:nvGraphicFramePr>
        <p:xfrm>
          <a:off x="337275" y="1404888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31839" y="2524254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-4,1%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523471" y="4221088"/>
            <a:ext cx="3809469" cy="396044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headEnd type="oval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8932" y="3851756"/>
            <a:ext cx="108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+12,0%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6207046" y="4797152"/>
            <a:ext cx="720080" cy="135016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headEnd type="oval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025544" y="2708920"/>
            <a:ext cx="4875406" cy="720538"/>
          </a:xfrm>
          <a:prstGeom prst="straightConnector1">
            <a:avLst/>
          </a:prstGeom>
          <a:ln w="28575">
            <a:solidFill>
              <a:srgbClr val="FF0000"/>
            </a:solidFill>
            <a:headEnd type="oval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35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848872" cy="136815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Анализ поступлений налога на доходы физических лиц по дополнительному нормативу отчислений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(30,2273%) за 2022 год </a:t>
            </a:r>
            <a:r>
              <a:rPr lang="ru-RU" sz="2800" b="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1683494"/>
              </p:ext>
            </p:extLst>
          </p:nvPr>
        </p:nvGraphicFramePr>
        <p:xfrm>
          <a:off x="395536" y="1700808"/>
          <a:ext cx="8496944" cy="4138384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1944216"/>
                <a:gridCol w="1656184"/>
                <a:gridCol w="1440160"/>
                <a:gridCol w="1224136"/>
                <a:gridCol w="1080120"/>
                <a:gridCol w="1152128"/>
              </a:tblGrid>
              <a:tr h="4320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Министерства финансов Пермского края на 2022 год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Первоначальный план на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2022, тыс. руб.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2022, тыс. руб.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факта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 Минфин ПК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5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42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5=4-2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6=4/2*100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559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 физических лиц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1 057 557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1 196 988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1 340 553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282 996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999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Дополнительный норматив по НДФЛ взамен дотации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(30,2273 %)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530 774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599 054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677 638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146 864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00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транспортному налогу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11472578"/>
              </p:ext>
            </p:extLst>
          </p:nvPr>
        </p:nvGraphicFramePr>
        <p:xfrm>
          <a:off x="323527" y="1385386"/>
          <a:ext cx="8424936" cy="5283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2077141" y="2656911"/>
            <a:ext cx="5303171" cy="536496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5652120" y="3645024"/>
            <a:ext cx="1728192" cy="216024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8144" y="3371128"/>
            <a:ext cx="12961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+11,6%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3842716" y="3222768"/>
            <a:ext cx="3537596" cy="422256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07704" y="274049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12,3%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7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</a:t>
            </a:r>
            <a:r>
              <a:rPr lang="ru-RU" sz="2800" b="1" kern="0" dirty="0" smtClean="0">
                <a:latin typeface="Times New Roman" pitchFamily="18" charset="0"/>
                <a:ea typeface="+mj-ea"/>
                <a:cs typeface="+mj-cs"/>
              </a:rPr>
              <a:t>налогу, взимаемому в связи с применением патентной системы налогообложения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18232031"/>
              </p:ext>
            </p:extLst>
          </p:nvPr>
        </p:nvGraphicFramePr>
        <p:xfrm>
          <a:off x="561104" y="1365735"/>
          <a:ext cx="8424936" cy="5120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1596603" y="2276872"/>
            <a:ext cx="5976664" cy="1032768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346344" y="4433740"/>
            <a:ext cx="1104459" cy="14401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03451" y="4070299"/>
            <a:ext cx="10473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-2,2%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489682" y="3287140"/>
            <a:ext cx="3961121" cy="709747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7744" y="180947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-23,4%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7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 государственной пошлине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05028290"/>
              </p:ext>
            </p:extLst>
          </p:nvPr>
        </p:nvGraphicFramePr>
        <p:xfrm>
          <a:off x="323528" y="1476362"/>
          <a:ext cx="8424936" cy="5038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786673" y="2996951"/>
            <a:ext cx="5373096" cy="424019"/>
          </a:xfrm>
          <a:prstGeom prst="straightConnector1">
            <a:avLst/>
          </a:prstGeom>
          <a:ln w="28575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11960" y="3388350"/>
            <a:ext cx="1080119" cy="369332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+10,9%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6166726" y="4365104"/>
            <a:ext cx="993043" cy="112820"/>
          </a:xfrm>
          <a:prstGeom prst="straightConnector1">
            <a:avLst/>
          </a:prstGeom>
          <a:ln w="28575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65952" y="3995772"/>
            <a:ext cx="893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+1,6%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111716" y="3573016"/>
            <a:ext cx="3024336" cy="324037"/>
          </a:xfrm>
          <a:prstGeom prst="straightConnector1">
            <a:avLst/>
          </a:prstGeom>
          <a:ln w="28575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1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использования имущества     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66654440"/>
              </p:ext>
            </p:extLst>
          </p:nvPr>
        </p:nvGraphicFramePr>
        <p:xfrm>
          <a:off x="107504" y="1404888"/>
          <a:ext cx="8895064" cy="5120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3707904" y="2181089"/>
            <a:ext cx="4322955" cy="298383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95936" y="2140918"/>
            <a:ext cx="90100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+1,0</a:t>
            </a:r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7258932" y="3573016"/>
            <a:ext cx="648072" cy="90010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20273" y="3263330"/>
            <a:ext cx="864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4,4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8104" y="2811527"/>
            <a:ext cx="94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+6,1%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5597076" y="2952192"/>
            <a:ext cx="2433783" cy="332792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75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Платежи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 пользования природными ресурсами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76628917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2051720" y="2636912"/>
            <a:ext cx="5256584" cy="432048"/>
          </a:xfrm>
          <a:prstGeom prst="straightConnector1">
            <a:avLst/>
          </a:prstGeom>
          <a:ln w="28575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23728" y="263691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+29,6%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6308030" y="4077072"/>
            <a:ext cx="864095" cy="88365"/>
          </a:xfrm>
          <a:prstGeom prst="straightConnector1">
            <a:avLst/>
          </a:prstGeom>
          <a:ln w="28575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08030" y="3719845"/>
            <a:ext cx="8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+1,9%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4332412" y="3573016"/>
            <a:ext cx="2816149" cy="216024"/>
          </a:xfrm>
          <a:prstGeom prst="straightConnector1">
            <a:avLst/>
          </a:prstGeom>
          <a:ln w="28575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5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доходам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от реализации имущества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21708620"/>
              </p:ext>
            </p:extLst>
          </p:nvPr>
        </p:nvGraphicFramePr>
        <p:xfrm>
          <a:off x="238682" y="1385386"/>
          <a:ext cx="8618653" cy="5185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V="1">
            <a:off x="4355976" y="1658007"/>
            <a:ext cx="3538133" cy="976942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21279" y="214427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+52,6%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7191187" y="3096615"/>
            <a:ext cx="702922" cy="188372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34823" y="2788838"/>
            <a:ext cx="871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+11,0%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5763887" y="2634949"/>
            <a:ext cx="2130222" cy="447870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625893" y="2634949"/>
            <a:ext cx="9124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+92,0%</a:t>
            </a:r>
            <a:endParaRPr lang="ru-RU" sz="16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4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07504" y="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Поступления по штрафам, санкции, возмещение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ущерба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в бюджет Пермского муниципального района,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98262704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763688" y="3140968"/>
            <a:ext cx="5544616" cy="1224138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99108" y="3753037"/>
            <a:ext cx="1276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3,4 раза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138334" y="2564904"/>
            <a:ext cx="1025954" cy="197062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067944" y="4149080"/>
            <a:ext cx="3240360" cy="733742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16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62568497"/>
              </p:ext>
            </p:extLst>
          </p:nvPr>
        </p:nvGraphicFramePr>
        <p:xfrm>
          <a:off x="179512" y="260648"/>
          <a:ext cx="873646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110772" y="2852936"/>
            <a:ext cx="653864" cy="720081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91340" y="5514270"/>
            <a:ext cx="692728" cy="72008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2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79083585"/>
              </p:ext>
            </p:extLst>
          </p:nvPr>
        </p:nvGraphicFramePr>
        <p:xfrm>
          <a:off x="323527" y="1400349"/>
          <a:ext cx="8496945" cy="4770975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657019"/>
                <a:gridCol w="1678979"/>
                <a:gridCol w="1678979"/>
                <a:gridCol w="1459981"/>
                <a:gridCol w="1021987"/>
              </a:tblGrid>
              <a:tr h="672271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налога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Недоимка на 01.01.2022, тыс. руб.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Недоимка на 01.01.2023, тыс. руб.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+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(снижение -)</a:t>
                      </a:r>
                      <a:endParaRPr kumimoji="0" lang="ru-RU" sz="18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9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kumimoji="0" lang="ru-RU" sz="18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12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42 692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21 333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- 21 359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-50,0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127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ЕНВД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5692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Транспортный налог</a:t>
                      </a:r>
                      <a:endParaRPr lang="ru-RU" b="1" dirty="0" smtClean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125 049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113 181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- 11 868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-9,5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96038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применением патентной системы</a:t>
                      </a:r>
                      <a:endParaRPr lang="ru-RU" b="1" dirty="0" smtClean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-27,8</a:t>
                      </a:r>
                      <a:endParaRPr lang="ru-RU" sz="18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0189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b="1" dirty="0" smtClean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169 668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136 207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- 33 461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-19,7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44624"/>
            <a:ext cx="91440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28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b="1" kern="0" dirty="0" smtClean="0">
                <a:solidFill>
                  <a:srgbClr val="000000"/>
                </a:solidFill>
                <a:latin typeface="Times New Roman" pitchFamily="18" charset="0"/>
              </a:rPr>
              <a:t>Информация о недоимке по налогам, пеням, штрафам в бюджет Пермского муниципального района </a:t>
            </a:r>
          </a:p>
        </p:txBody>
      </p:sp>
    </p:spTree>
    <p:extLst>
      <p:ext uri="{BB962C8B-B14F-4D97-AF65-F5344CB8AC3E}">
        <p14:creationId xmlns:p14="http://schemas.microsoft.com/office/powerpoint/2010/main" val="135421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34678319"/>
              </p:ext>
            </p:extLst>
          </p:nvPr>
        </p:nvGraphicFramePr>
        <p:xfrm>
          <a:off x="272208" y="1628801"/>
          <a:ext cx="8496944" cy="471427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657018"/>
                <a:gridCol w="1642774"/>
                <a:gridCol w="1715184"/>
                <a:gridCol w="1459981"/>
                <a:gridCol w="1021987"/>
              </a:tblGrid>
              <a:tr h="704660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неналоговых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платежей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Недоимка на 01.01.2022, тыс. руб.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Недоимка на 01.01.2023, тыс. руб.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+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(снижение -)</a:t>
                      </a:r>
                      <a:endParaRPr kumimoji="0" lang="ru-RU" sz="18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kumimoji="0" lang="ru-RU" sz="1800" b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22215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земли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21 412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14 267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-7 145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-33,4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10732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Аренда муниципального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имущества</a:t>
                      </a:r>
                      <a:endParaRPr lang="ru-RU" sz="2000" b="0" dirty="0" smtClean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</a:t>
                      </a:r>
                      <a:endParaRPr lang="ru-RU" sz="20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ru-RU" sz="20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-153</a:t>
                      </a:r>
                      <a:endParaRPr lang="ru-RU" sz="20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-51,9</a:t>
                      </a:r>
                      <a:endParaRPr lang="ru-RU" sz="2000" b="0" dirty="0" smtClean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05444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 b="1" dirty="0" smtClean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21 707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14 409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-7 298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-33,6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39552" y="332657"/>
            <a:ext cx="822960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Недоимка по неналоговым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платежам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бюджет Пермского муниципального района</a:t>
            </a:r>
          </a:p>
        </p:txBody>
      </p:sp>
    </p:spTree>
    <p:extLst>
      <p:ext uri="{BB962C8B-B14F-4D97-AF65-F5344CB8AC3E}">
        <p14:creationId xmlns:p14="http://schemas.microsoft.com/office/powerpoint/2010/main" val="38888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 бюджета Пермского муниципального района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09421655"/>
              </p:ext>
            </p:extLst>
          </p:nvPr>
        </p:nvGraphicFramePr>
        <p:xfrm>
          <a:off x="323528" y="1385386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403648" y="1772816"/>
            <a:ext cx="6264696" cy="1368152"/>
          </a:xfrm>
          <a:prstGeom prst="straightConnector1">
            <a:avLst/>
          </a:prstGeom>
          <a:ln w="25400" cmpd="sng">
            <a:solidFill>
              <a:srgbClr val="00B05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57358" y="2142728"/>
            <a:ext cx="1101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+11,8%</a:t>
            </a:r>
            <a:endParaRPr lang="ru-RU" sz="14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300192" y="2996952"/>
            <a:ext cx="576064" cy="144016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00192" y="2663043"/>
            <a:ext cx="683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-5,1%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2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Пермского муниципального района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37349710"/>
              </p:ext>
            </p:extLst>
          </p:nvPr>
        </p:nvGraphicFramePr>
        <p:xfrm>
          <a:off x="179512" y="908720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88640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Пермского муниципального района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31769042"/>
              </p:ext>
            </p:extLst>
          </p:nvPr>
        </p:nvGraphicFramePr>
        <p:xfrm>
          <a:off x="323528" y="1313378"/>
          <a:ext cx="8568952" cy="529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851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Пермского муниципального района по расходам 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31574011"/>
              </p:ext>
            </p:extLst>
          </p:nvPr>
        </p:nvGraphicFramePr>
        <p:xfrm>
          <a:off x="611559" y="1196752"/>
          <a:ext cx="8208912" cy="5184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8554"/>
                <a:gridCol w="1283975"/>
                <a:gridCol w="1440160"/>
                <a:gridCol w="1080120"/>
                <a:gridCol w="936103"/>
              </a:tblGrid>
              <a:tr h="734995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Отклонения,</a:t>
                      </a:r>
                      <a:endParaRPr lang="ru-RU" sz="12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2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Исполнение, %</a:t>
                      </a:r>
                      <a:endParaRPr lang="ru-RU" sz="12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606 472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525 039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81 433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86,6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47 455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46 412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1 043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733 372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701 981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31 391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600" b="0" i="0" u="none" strike="noStrike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308 138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243 368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64 770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600" b="0" i="0" u="none" strike="noStrike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3 864 378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3 770 999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93 379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600" b="0" i="0" u="none" strike="noStrike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33 774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33 006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146 104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137 366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8 738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63 845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41 446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22 399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11 352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11 352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186 640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186 640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1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6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6 002 008</a:t>
                      </a:r>
                      <a:endParaRPr lang="ru-RU" sz="16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5 698 086</a:t>
                      </a:r>
                      <a:endParaRPr lang="ru-RU" sz="16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303 921</a:t>
                      </a:r>
                      <a:endParaRPr lang="ru-RU" sz="16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6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млн.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21395252"/>
              </p:ext>
            </p:extLst>
          </p:nvPr>
        </p:nvGraphicFramePr>
        <p:xfrm>
          <a:off x="107504" y="1196752"/>
          <a:ext cx="8712200" cy="5338488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24040"/>
                <a:gridCol w="4516520"/>
                <a:gridCol w="792088"/>
                <a:gridCol w="648072"/>
                <a:gridCol w="792088"/>
                <a:gridCol w="720080"/>
                <a:gridCol w="719312"/>
              </a:tblGrid>
              <a:tr h="649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106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468,4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468,1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940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924,5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877,4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47,1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58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65,2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58,5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58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1 009,1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859,7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149,4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85,2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24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343,5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340,7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8393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3 020,5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3 004,6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52,7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15,9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21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170,8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89,1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81,7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83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6 002,0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5 698,1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303,9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94,9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7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бюджета в разрезе главных распорядителей бюджетных средств за 2022 год</a:t>
            </a:r>
            <a:endParaRPr lang="ru-RU" altLang="ru-RU" sz="27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Group 27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59889398"/>
              </p:ext>
            </p:extLst>
          </p:nvPr>
        </p:nvGraphicFramePr>
        <p:xfrm>
          <a:off x="179512" y="1124744"/>
          <a:ext cx="8784976" cy="540060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7221548"/>
                <a:gridCol w="1563428"/>
              </a:tblGrid>
              <a:tr h="7099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ГРБС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491" marR="100491" marT="50249" marB="5024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Исполнение, %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491" marR="100491" marT="50249" marB="50249" anchor="ctr" horzOverflow="overflow"/>
                </a:tc>
              </a:tr>
              <a:tr h="53338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Управление по делам культуры, молодежи и спорта администрации Пермского муниципального района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48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емское Собрание Пермского муниципального района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48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Дума Пермского муниципального округа Пермского края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33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Управление образования администрации муниципального образования "Пермский муниципальный район"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48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Комитет имущественных отношений Пермского муниципального района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484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Пермского муниципального района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48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Контрольно-счётная палата Пермского муниципального района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0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Финансово-экономическое управление администрации муниципального образования "Пермский муниципальный район"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</a:p>
                    <a:p>
                      <a:pPr algn="ctr" fontAlgn="ctr"/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00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Управление социального развития  Пермского муниципального района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33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развитию инфраструктуры и осуществлению муниципального контроля администрации Пермского муниципального района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614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развитию агропромышленного комплекса и предпринимательства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2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253942"/>
              </p:ext>
            </p:extLst>
          </p:nvPr>
        </p:nvGraphicFramePr>
        <p:xfrm>
          <a:off x="107504" y="1196751"/>
          <a:ext cx="8784208" cy="5399649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256584"/>
                <a:gridCol w="1296144"/>
                <a:gridCol w="1296144"/>
                <a:gridCol w="935336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Развитие системы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образования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767 918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/>
                        </a:rPr>
                        <a:t> 678 138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Развитие сферы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138 439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134 601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Развитие дорожного хозяйства и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благоустройство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695 739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667 891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96,0</a:t>
                      </a:r>
                    </a:p>
                  </a:txBody>
                  <a:tcPr marL="7620" marR="7620" marT="7620" marB="0" anchor="ctr"/>
                </a:tc>
              </a:tr>
              <a:tr h="2857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Экономическое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2 350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2 350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Охрана окружающей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14 214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9 206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64,8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Обеспечение безопасности населения и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35</a:t>
                      </a:r>
                      <a:r>
                        <a:rPr lang="ru-RU" sz="1600" b="0" i="0" u="none" strike="noStrike" baseline="0" dirty="0" smtClean="0">
                          <a:effectLst/>
                          <a:latin typeface="Times New Roman"/>
                        </a:rPr>
                        <a:t> 263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34 215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37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Сельское хозяйство и комплексное развитие сельских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территорий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14 414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14 180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309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Управление земельными ресурсами и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имуществом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102 574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98 701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91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Градостроительная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политика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34 133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33 822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9144000" cy="7920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 году (продолжение)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806889"/>
              </p:ext>
            </p:extLst>
          </p:nvPr>
        </p:nvGraphicFramePr>
        <p:xfrm>
          <a:off x="395536" y="1052734"/>
          <a:ext cx="8535987" cy="454741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400600"/>
                <a:gridCol w="1174123"/>
                <a:gridCol w="1130133"/>
                <a:gridCol w="831131"/>
              </a:tblGrid>
              <a:tr h="804554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5" marR="91445"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5" marR="91445"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5" marR="91445" marT="45711" marB="4571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5" marR="91445" marT="45711" marB="45711" anchor="ctr" horzOverflow="overflow"/>
                </a:tc>
              </a:tr>
              <a:tr h="7128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Совершенствование муниципального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137 750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137 747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128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Управление муниципальными финансами и муниципальным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долгом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481 431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478 662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11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Развитие отдельных направлений социальной сферы Пермского муниципального района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105 314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96 702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91,0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11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Развитие молодежной политики, физической культуры и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спорта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72 341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49 930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69,0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505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Times New Roman"/>
                        </a:rPr>
                        <a:t>Развитие жилищно-коммунального </a:t>
                      </a:r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хозяйства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291 033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185 788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63,8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429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6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5 892 913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5 621 933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95,4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0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50474702"/>
              </p:ext>
            </p:extLst>
          </p:nvPr>
        </p:nvGraphicFramePr>
        <p:xfrm>
          <a:off x="438886" y="1688381"/>
          <a:ext cx="8165562" cy="41040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60906"/>
                <a:gridCol w="1368152"/>
                <a:gridCol w="864096"/>
                <a:gridCol w="1296144"/>
                <a:gridCol w="1080120"/>
                <a:gridCol w="1296144"/>
              </a:tblGrid>
              <a:tr h="64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муниципальных образований Пермского края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год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роста,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40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ГО</a:t>
                      </a:r>
                      <a:endParaRPr lang="ru-RU" sz="22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21 600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25 226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116,8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22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г. Березники </a:t>
                      </a:r>
                      <a:endParaRPr lang="ru-RU" sz="22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2 813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104,4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153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МР</a:t>
                      </a: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2 473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103,8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Соликамский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114,3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Чайковский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111,1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Анализ </a:t>
            </a:r>
            <a:r>
              <a:rPr lang="ru-RU" sz="3200" b="1" kern="0" dirty="0">
                <a:solidFill>
                  <a:prstClr val="black"/>
                </a:solidFill>
                <a:latin typeface="Times New Roman" pitchFamily="18" charset="0"/>
              </a:rPr>
              <a:t>налоговых и неналоговых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доходов консолидированных бюджетов муниципальных образований Пермского края за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2021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2022 годы*</a:t>
            </a:r>
            <a:endParaRPr lang="ru-RU" sz="27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5949280"/>
            <a:ext cx="7768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с учетом дополнительного норматива по НДФЛ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3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2022 году объемных показателей муниципальной услуги (работы) </a:t>
            </a:r>
            <a:b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96469271"/>
              </p:ext>
            </p:extLst>
          </p:nvPr>
        </p:nvGraphicFramePr>
        <p:xfrm>
          <a:off x="179512" y="1628800"/>
          <a:ext cx="8712770" cy="4196896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4356483"/>
                <a:gridCol w="1571191"/>
                <a:gridCol w="1356937"/>
                <a:gridCol w="1428159"/>
              </a:tblGrid>
              <a:tr h="570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Исполнения,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</a:tr>
              <a:tr h="365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Учащиеся школ,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19 155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19 202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</a:tr>
              <a:tr h="5382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Воспитанники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</a:t>
                      </a: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9 073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9 094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2 418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2 407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детские сады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6 655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6 687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</a:tr>
              <a:tr h="543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Посещаемость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дето-дни, всего, в </a:t>
                      </a: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 ч.: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1 424 471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1 347 009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школы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369 203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348 175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</a:tr>
              <a:tr h="3667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детские сады</a:t>
                      </a:r>
                      <a:endParaRPr lang="ru-RU" sz="1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1 055 268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998 834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</a:tr>
              <a:tr h="7121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Учащиеся учреждений дополнительного образования, </a:t>
                      </a:r>
                      <a:r>
                        <a:rPr lang="ru-RU" sz="18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ученико</a:t>
                      </a:r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-часов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1 351 641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1 334 142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1" marR="8851" marT="88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6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2022 году объемных показателей муниципальной услуги (работы) </a:t>
            </a:r>
            <a:b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делам культуры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88911476"/>
              </p:ext>
            </p:extLst>
          </p:nvPr>
        </p:nvGraphicFramePr>
        <p:xfrm>
          <a:off x="179388" y="1916113"/>
          <a:ext cx="8785225" cy="376781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4464620"/>
                <a:gridCol w="1440160"/>
                <a:gridCol w="1368152"/>
                <a:gridCol w="1512293"/>
              </a:tblGrid>
              <a:tr h="873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Исполнение, 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</a:tr>
              <a:tr h="5799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Учащиеся </a:t>
                      </a:r>
                      <a:r>
                        <a:rPr lang="ru-RU" sz="2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школ </a:t>
                      </a:r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искусств,  чел./час.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481 440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461 516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</a:tr>
              <a:tr h="110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</a:t>
                      </a:r>
                      <a:r>
                        <a:rPr lang="ru-RU" sz="2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посещений </a:t>
                      </a:r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2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народного музея </a:t>
                      </a:r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истории, человек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9 541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</a:tr>
              <a:tr h="110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мероприятий, ед.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11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152465" y="188640"/>
            <a:ext cx="8784976" cy="12239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в 2022 году объемных показателей муниципальной услуги (работы) </a:t>
            </a:r>
            <a:b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62428314"/>
              </p:ext>
            </p:extLst>
          </p:nvPr>
        </p:nvGraphicFramePr>
        <p:xfrm>
          <a:off x="143012" y="1556792"/>
          <a:ext cx="8785225" cy="1368152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4464620"/>
                <a:gridCol w="1440160"/>
                <a:gridCol w="1368152"/>
                <a:gridCol w="1512293"/>
              </a:tblGrid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Исполнение, 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информационных ресурсов и баз данных,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2 220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327097"/>
              </p:ext>
            </p:extLst>
          </p:nvPr>
        </p:nvGraphicFramePr>
        <p:xfrm>
          <a:off x="179512" y="4437112"/>
          <a:ext cx="8785225" cy="199872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4464620"/>
                <a:gridCol w="1440160"/>
                <a:gridCol w="1368152"/>
                <a:gridCol w="1512293"/>
              </a:tblGrid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Исполнение, 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5" marB="0" anchor="ctr"/>
                </a:tc>
              </a:tr>
              <a:tr h="5799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ритуальных услуг и содержание мест захоронения, площадь текущего содержания кладбища, </a:t>
                      </a:r>
                      <a:r>
                        <a:rPr lang="ru-RU" sz="22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8" marB="0" anchor="ctr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251520" y="3429000"/>
            <a:ext cx="8784976" cy="1223963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alt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развитию инфраструктуры и осуществлению муниципального 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13005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07505" y="188913"/>
            <a:ext cx="8928992" cy="100806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целевых показателей по «указным» категориям работников бюджетной сфера МР в 2022 году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37609895"/>
              </p:ext>
            </p:extLst>
          </p:nvPr>
        </p:nvGraphicFramePr>
        <p:xfrm>
          <a:off x="1547664" y="800708"/>
          <a:ext cx="7344816" cy="5076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-92075" y="6381750"/>
            <a:ext cx="9020175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75845" y="4437112"/>
            <a:ext cx="1584176" cy="738664"/>
          </a:xfrm>
          <a:prstGeom prst="rect">
            <a:avLst/>
          </a:prstGeom>
          <a:ln w="6350"/>
          <a:effectLst>
            <a:softEdge rad="21590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по соглашению</a:t>
            </a:r>
          </a:p>
        </p:txBody>
      </p:sp>
    </p:spTree>
    <p:extLst>
      <p:ext uri="{BB962C8B-B14F-4D97-AF65-F5344CB8AC3E}">
        <p14:creationId xmlns:p14="http://schemas.microsoft.com/office/powerpoint/2010/main" val="175064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27447514"/>
              </p:ext>
            </p:extLst>
          </p:nvPr>
        </p:nvGraphicFramePr>
        <p:xfrm>
          <a:off x="129890" y="2204864"/>
          <a:ext cx="871296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Дотации, субсидии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, иные межбюджетные трансферты, передаваемые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бюджетам сельских  поселений, </a:t>
            </a:r>
            <a:endParaRPr lang="ru-RU" sz="3200" b="1" kern="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0" algn="ctr">
              <a:defRPr/>
            </a:pP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тыс.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руб.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 rot="20561707">
            <a:off x="3429977" y="2547687"/>
            <a:ext cx="198055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1,4 %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20229912">
            <a:off x="4231248" y="3502667"/>
            <a:ext cx="14890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34,1%</a:t>
            </a:r>
            <a:endParaRPr lang="ru-RU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8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55675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>
                <a:solidFill>
                  <a:schemeClr val="tx1"/>
                </a:solidFill>
                <a:effectLst/>
                <a:latin typeface="Times New Roman" pitchFamily="18" charset="0"/>
              </a:rPr>
              <a:t>Динамика изменения текущих расходов </a:t>
            </a:r>
            <a:br>
              <a:rPr lang="ru-RU" altLang="ru-RU" sz="2800" b="1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r>
              <a:rPr lang="ru-RU" altLang="ru-RU" sz="2800" b="1" dirty="0">
                <a:solidFill>
                  <a:schemeClr val="tx1"/>
                </a:solidFill>
                <a:effectLst/>
                <a:latin typeface="Times New Roman" pitchFamily="18" charset="0"/>
              </a:rPr>
              <a:t>и бюджета </a:t>
            </a: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развития, млн рублей</a:t>
            </a:r>
            <a:endParaRPr lang="ru-RU" altLang="ru-RU" sz="28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2878687"/>
              </p:ext>
            </p:extLst>
          </p:nvPr>
        </p:nvGraphicFramePr>
        <p:xfrm>
          <a:off x="251520" y="1124744"/>
          <a:ext cx="842493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576461392"/>
              </p:ext>
            </p:extLst>
          </p:nvPr>
        </p:nvGraphicFramePr>
        <p:xfrm>
          <a:off x="4499992" y="3140968"/>
          <a:ext cx="5040560" cy="3514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0995" y="4854932"/>
            <a:ext cx="46805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</a:t>
            </a:r>
            <a:endParaRPr lang="ru-RU" sz="2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консолидированного бюджета за 2022 </a:t>
            </a:r>
            <a:r>
              <a:rPr lang="ru-RU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4644008" y="5085184"/>
            <a:ext cx="986629" cy="216024"/>
          </a:xfrm>
          <a:prstGeom prst="rightArrow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prstClr val="black">
                    <a:lumMod val="85000"/>
                    <a:lumOff val="15000"/>
                  </a:prstClr>
                </a:solidFill>
              </a:ln>
              <a:solidFill>
                <a:srgbClr val="B4DCFA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470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6477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Пермского муниципального района в национальных проектах в </a:t>
            </a: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 году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</a:t>
            </a:r>
            <a:endParaRPr lang="ru-RU" altLang="ru-RU" sz="1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7719" y="1268760"/>
            <a:ext cx="4680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музыкальных инструментов, оборудования и учебных материалов для филиалов детских школ искусств в с. Усть-Качка, п. Юго-Камский  – 5 263 тыс.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077460"/>
            <a:ext cx="44971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сокращения непригодного для проживания жилищного фонда – 53 673 тыс. руб. (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Кондратовское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Усть-Качкинское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Лобановское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Юго-Камское,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Култаевское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Савинское, </a:t>
            </a:r>
            <a:r>
              <a:rPr lang="ru-RU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Двуреченское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сельские территориях)</a:t>
            </a:r>
          </a:p>
          <a:p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584" r="11374" b="28353"/>
          <a:stretch/>
        </p:blipFill>
        <p:spPr bwMode="auto">
          <a:xfrm>
            <a:off x="4355975" y="4365104"/>
            <a:ext cx="4781899" cy="1084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71" t="15827" r="14758" b="14462"/>
          <a:stretch/>
        </p:blipFill>
        <p:spPr bwMode="auto">
          <a:xfrm>
            <a:off x="179512" y="1435344"/>
            <a:ext cx="4272307" cy="10886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-10453" y="5466269"/>
            <a:ext cx="7128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 формирования комфортной городской среды – 43 657 тыс. руб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(Благоустройство общественных территорий в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сельских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территориях)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6477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Пермского муниципального района в национальных проектах в </a:t>
            </a: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altLang="ru-RU" sz="2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60299" y="1451392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автомобильных дорог Пермского муниципального района протяженностью 1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3,226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км -  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100 000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1" y="1235731"/>
            <a:ext cx="5062380" cy="1185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2780928"/>
            <a:ext cx="50367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 автомобильной дороги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Кояново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Юг;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 автомобильной дороги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Усть-Тары – Нижние Муллы;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 автомобильной дороги Култаево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Нижние Муллы;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 автомобильной дороги Городская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свалка –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Жебреи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 автомобильной дороги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Лобаново –  Насадка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(уч.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Лобаново –  Мостовая).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6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6477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Пермского муниципального района в национальных проектах в </a:t>
            </a: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altLang="ru-RU" sz="2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7" r="15397" b="14850"/>
          <a:stretch/>
        </p:blipFill>
        <p:spPr bwMode="auto">
          <a:xfrm>
            <a:off x="3822331" y="1017357"/>
            <a:ext cx="5188503" cy="154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20811" y="1787027"/>
            <a:ext cx="4162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Создание условий для занятий физической культурой и спортом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(Ремонт спортивного зала МАОУ «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Култаевская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средняя школа»)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139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endParaRPr lang="ru-RU" sz="2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4581128"/>
            <a:ext cx="72880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Обеспечение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советников директора по воспитанию и взаимодействию с детскими общественными объединениями в общеобразовательных организациях – 1 680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54076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6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6477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Пермского муниципального района в национальных проектах в 2022 году</a:t>
            </a:r>
            <a:b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277620"/>
              </p:ext>
            </p:extLst>
          </p:nvPr>
        </p:nvGraphicFramePr>
        <p:xfrm>
          <a:off x="107504" y="1628800"/>
          <a:ext cx="8928996" cy="3937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24338"/>
                <a:gridCol w="1224136"/>
                <a:gridCol w="1296144"/>
                <a:gridCol w="1152128"/>
                <a:gridCol w="1152128"/>
                <a:gridCol w="10801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национального проекта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бюджет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Краевой бюджет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Местный бюджет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Бюджеты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сельских поселений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«Культура»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4 750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«Жилье и городская среда»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97 330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83 552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9 412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«Безопасные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качественные автомобильные дороги»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100 000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 «Образование»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3 819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3 595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206 412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91 897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109 851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4 366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5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59552849"/>
              </p:ext>
            </p:extLst>
          </p:nvPr>
        </p:nvGraphicFramePr>
        <p:xfrm>
          <a:off x="539552" y="1700808"/>
          <a:ext cx="8280919" cy="40588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13892"/>
                <a:gridCol w="1653291"/>
                <a:gridCol w="1029360"/>
                <a:gridCol w="1397109"/>
                <a:gridCol w="907147"/>
                <a:gridCol w="1080120"/>
              </a:tblGrid>
              <a:tr h="6400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муниципальных образований Пермского края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роста,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68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0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ГО</a:t>
                      </a:r>
                      <a:endParaRPr lang="ru-RU" sz="22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919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51 059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116,3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22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г. Березники </a:t>
                      </a:r>
                      <a:endParaRPr lang="ru-RU" sz="22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6 051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6 623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109,5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9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МР</a:t>
                      </a: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5 617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6 210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6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2000" b="1" dirty="0">
                        <a:solidFill>
                          <a:schemeClr val="accent6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Кунгурский МО</a:t>
                      </a:r>
                      <a:endParaRPr kumimoji="0" lang="ru-RU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5 066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7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Чайковский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3 429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3 828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111,6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Исполнение </a:t>
            </a:r>
            <a:r>
              <a:rPr lang="ru-RU" sz="3200" b="1" kern="0" dirty="0" smtClean="0">
                <a:solidFill>
                  <a:prstClr val="black"/>
                </a:solidFill>
                <a:latin typeface="Times New Roman" pitchFamily="18" charset="0"/>
              </a:rPr>
              <a:t>расходов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консолидированных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бюджетов муниципальных образований Пермского края за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2021 – 2022 годы</a:t>
            </a:r>
            <a:endParaRPr lang="ru-RU" sz="27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10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Бюджетные инвестиции на строительство(реконструкцию),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приобретение объектов общественной инфраструктуры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в 2022 году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15435624"/>
              </p:ext>
            </p:extLst>
          </p:nvPr>
        </p:nvGraphicFramePr>
        <p:xfrm>
          <a:off x="323528" y="1397000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979712" y="2574196"/>
            <a:ext cx="4988169" cy="1574884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23728" y="3573016"/>
            <a:ext cx="1008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+12,0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084168" y="2114069"/>
            <a:ext cx="1080120" cy="401239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H="1">
            <a:off x="9144000" y="2574196"/>
            <a:ext cx="1085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4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07504" y="38033"/>
            <a:ext cx="889506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б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юджетных инвестиции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 отраслям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34922438"/>
              </p:ext>
            </p:extLst>
          </p:nvPr>
        </p:nvGraphicFramePr>
        <p:xfrm>
          <a:off x="414576" y="980728"/>
          <a:ext cx="828092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78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7254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Бюджетные инвестиции на строительство (реконструкцию) и приобретение объектов общественной инфраструктуры Пермского муниципального района в 2022 году в разрезе источников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>
            <a:off x="6875463" y="6381750"/>
            <a:ext cx="2133600" cy="476250"/>
          </a:xfrm>
        </p:spPr>
        <p:txBody>
          <a:bodyPr/>
          <a:lstStyle/>
          <a:p>
            <a:pPr algn="r">
              <a:defRPr/>
            </a:pPr>
            <a:fld id="{06AC4602-F6AF-4464-9946-D9D464CAB88F}" type="slidenum">
              <a:rPr lang="ru-RU" smtClean="0">
                <a:latin typeface="+mn-lt"/>
              </a:rPr>
              <a:pPr algn="r">
                <a:defRPr/>
              </a:pPr>
              <a:t>42</a:t>
            </a:fld>
            <a:endParaRPr lang="ru-RU" dirty="0"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930612"/>
              </p:ext>
            </p:extLst>
          </p:nvPr>
        </p:nvGraphicFramePr>
        <p:xfrm>
          <a:off x="395288" y="4508500"/>
          <a:ext cx="8532813" cy="180689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56432"/>
                <a:gridCol w="1566985"/>
                <a:gridCol w="1363279"/>
                <a:gridCol w="1363279"/>
                <a:gridCol w="1363279"/>
                <a:gridCol w="1219559"/>
              </a:tblGrid>
              <a:tr h="216644">
                <a:tc rowSpan="2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Всего, тыс. руб.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по уровням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краевой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поселений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767 776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13 591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606 495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128 477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19 213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859 722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27 671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723 791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93 973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14 287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  <a:tr h="433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1800" b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тклонение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+91 946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+14 080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+117 296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-34 504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-4 926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0" marB="0" anchor="b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074219153"/>
              </p:ext>
            </p:extLst>
          </p:nvPr>
        </p:nvGraphicFramePr>
        <p:xfrm>
          <a:off x="395536" y="1268760"/>
          <a:ext cx="856895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5455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071513"/>
              </p:ext>
            </p:extLst>
          </p:nvPr>
        </p:nvGraphicFramePr>
        <p:xfrm>
          <a:off x="107504" y="856083"/>
          <a:ext cx="8898718" cy="496642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247348"/>
                <a:gridCol w="709101"/>
                <a:gridCol w="780011"/>
                <a:gridCol w="709101"/>
                <a:gridCol w="780011"/>
                <a:gridCol w="673146"/>
              </a:tblGrid>
              <a:tr h="3148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объектов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ФБ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КБ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71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образования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772 437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690 358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r>
                        <a:rPr lang="ru-RU" sz="13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079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27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здания детского сада на 350 мест в д. Ясыри Пермского района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270 167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226 876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43 291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74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объекта «Детский сад на 280 мест в микрорайоне «Новый» в д.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Кондратово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района Пермского края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479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здания детского сада на 120 мест в с. Фролы Пермского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172 074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166 475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5 599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781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«Строительство здания детского сада на 350 мест в д. Большая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Мось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района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</a:tr>
              <a:tr h="2781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школы в пос. Горный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329 499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297 007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32 492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</a:tr>
              <a:tr h="2616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спорта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1 125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1 125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189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«Физкультурно-оздоровительный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комплекс открытого типа с. Фролы Пермского района»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«Физкультурно-оздоровительный комплекс открытого типа с. Лобаново Пермского района»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2785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«Строительство спортивного зала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Бабкинской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средней школы»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90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культуры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906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«Строительство детской школы искусств в с. Лобаново»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9238" y="2660"/>
            <a:ext cx="88569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</a:rPr>
              <a:t>Расходы на реализацию инвестиционных проектов за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2022 год, </a:t>
            </a: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</a:rPr>
              <a:t>тыс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. руб</a:t>
            </a:r>
            <a:r>
              <a:rPr lang="ru-RU" sz="2400" b="1" kern="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sz="24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588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287931971"/>
              </p:ext>
            </p:extLst>
          </p:nvPr>
        </p:nvGraphicFramePr>
        <p:xfrm>
          <a:off x="107504" y="404664"/>
          <a:ext cx="8928989" cy="563223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336350"/>
                <a:gridCol w="782665"/>
                <a:gridCol w="711513"/>
                <a:gridCol w="711513"/>
                <a:gridCol w="722807"/>
                <a:gridCol w="664141"/>
              </a:tblGrid>
              <a:tr h="2471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объектов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ФБ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КБ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объекты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85 956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27 671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33 432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10 566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14 287 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3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Выкуп земельных участков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ПСД «Поставка и установка газовой модульной котельной в д. Малая,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Сылвенского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226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«Распределительный газопровод в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д.Замараево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Шуваята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Липаки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района»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80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«Реконструкция водопровода и скважины, расположенных в </a:t>
                      </a:r>
                      <a:r>
                        <a:rPr lang="ru-RU" sz="1400" b="0" i="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Хохловском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сельском поселении (</a:t>
                      </a:r>
                      <a:r>
                        <a:rPr lang="ru-RU" sz="1400" b="0" i="0" u="none" strike="noStrike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Палкино)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0387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Распределительные уличные газопроводы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д.Касимово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муниципального района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766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Переселение граждан из аварийного жилищного фонда, в том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числе за счет средств Фонда содействия реформирования жилищно-коммунального хозяйства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r>
                        <a:rPr lang="ru-RU" sz="13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816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17 336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23 471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1 910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11 099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30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объекта "Строительство кладбища в д.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Горбуново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Пермского района"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5 870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5 870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427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жилых помещений для последующего предоставления их детям-сиротам и детям, оставшимся без попечения родителей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20 296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10 335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9 961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66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859 722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ru-RU" sz="13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671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723 791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93 973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ru-RU" sz="13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287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68796" y="-33297"/>
            <a:ext cx="8856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b="1" kern="0" dirty="0" smtClean="0">
                <a:solidFill>
                  <a:srgbClr val="000000"/>
                </a:solidFill>
                <a:latin typeface="Times New Roman" pitchFamily="18" charset="0"/>
              </a:rPr>
              <a:t>Продолжение</a:t>
            </a:r>
            <a:endParaRPr lang="ru-RU" sz="1600" kern="0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1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6"/>
          <p:cNvSpPr>
            <a:spLocks noGrp="1" noChangeArrowheads="1"/>
          </p:cNvSpPr>
          <p:nvPr>
            <p:ph idx="4294967295"/>
          </p:nvPr>
        </p:nvSpPr>
        <p:spPr>
          <a:xfrm>
            <a:off x="323528" y="1340768"/>
            <a:ext cx="8424936" cy="439248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algn="ctr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noAutofit/>
          </a:bodyPr>
          <a:lstStyle/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Обеспечение жильем молодых семей, в т. ч.: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Выплата 35%: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 • Местный бюджет  9 585 тыс.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руб.;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• Краевой бюджет 5 491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тыс.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руб.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           • Федеральный бюджет 16 472 тыс.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руб.  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(выдано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26 свидетельств, оплачено 26)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endParaRPr lang="en-US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</a:rPr>
              <a:t>Выплата 10% за счет средств краевого бюджета 13 358 тыс. руб.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выдано 26 свидетельств, оплачено 42 (из них 16 выданы в 2021 году)</a:t>
            </a:r>
          </a:p>
          <a:p>
            <a:pPr algn="ctr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</a:endParaRPr>
          </a:p>
          <a:p>
            <a:pPr algn="ctr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ru-RU" sz="1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6326" name="Заголовок 4"/>
          <p:cNvSpPr>
            <a:spLocks noGrp="1"/>
          </p:cNvSpPr>
          <p:nvPr>
            <p:ph type="title"/>
          </p:nvPr>
        </p:nvSpPr>
        <p:spPr>
          <a:xfrm>
            <a:off x="498127" y="404664"/>
            <a:ext cx="7859713" cy="576263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800" b="1" dirty="0" smtClean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Социальное обеспечение населения</a:t>
            </a:r>
            <a:endParaRPr lang="ru-RU" altLang="ru-RU" sz="2800" dirty="0" smtClean="0"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14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73955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расходов дорожного фонда, млн. руб.</a:t>
            </a:r>
            <a:r>
              <a:rPr lang="ru-RU" altLang="ru-RU" sz="28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2800" b="1" dirty="0" smtClean="0">
                <a:solidFill>
                  <a:schemeClr val="tx1"/>
                </a:solidFill>
                <a:effectLst/>
              </a:rPr>
            </a:br>
            <a:endParaRPr lang="ru-RU" altLang="ru-RU" sz="2800" b="1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59521796"/>
              </p:ext>
            </p:extLst>
          </p:nvPr>
        </p:nvGraphicFramePr>
        <p:xfrm>
          <a:off x="323528" y="764704"/>
          <a:ext cx="8712968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048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Расходы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бюджета на содержание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органов местного самоуправления, тыс. руб.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62229567"/>
              </p:ext>
            </p:extLst>
          </p:nvPr>
        </p:nvGraphicFramePr>
        <p:xfrm>
          <a:off x="251520" y="1484784"/>
          <a:ext cx="8640960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482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31795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3193" y="980728"/>
            <a:ext cx="8667279" cy="5716141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ПРЕДУСМОТРЕНО В БЮДЖЕТЕ – 46 677,3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ВЫДЕЛЕНО  -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19 763,5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– 14 145,0, в том числе: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 eaLnBrk="1" hangingPunct="1">
              <a:spcBef>
                <a:spcPct val="0"/>
              </a:spcBef>
              <a:buNone/>
            </a:pPr>
            <a:endParaRPr lang="ru-RU" alt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550724"/>
              </p:ext>
            </p:extLst>
          </p:nvPr>
        </p:nvGraphicFramePr>
        <p:xfrm>
          <a:off x="251520" y="2276872"/>
          <a:ext cx="8712969" cy="4269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1296144"/>
                <a:gridCol w="1296145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Направления расхода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Выделено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Израсходовано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15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 Для проведения аварийного ремонта канализационной насосной станции с заменой насоса №2, расположенной по адресу: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д.Кондратово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ул.Камская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 д.2 г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594,6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594,6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33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Для проведения аварийного ремонта канализационной насосной станции с заменой насоса №3, расположенной по адресу: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д.Кондратово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ул.Камская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 д.2 г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591,1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591,1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33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На замену отдельных участков сети водопровода от жилого дома №12 до врезки около жилого дома по ул. Мира №14 в п. Юго-Камский, Юго-Камского сельского поселения"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512,8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512,8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15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На замену отдельных участков сети водопровода около жилых домов №8,10 по ул. Мира в п. Юго-Камский, Юго-Камского сельского поселения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412,0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412,0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33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На аварийно-восстановительные работы на участке теплотрассы, расположенной по адресу: с.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Ляды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, ул. Строительная у домов 14 и 15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586,0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586,0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0394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в 2022 году (продолжение)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kern="0" dirty="0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368557"/>
              </p:ext>
            </p:extLst>
          </p:nvPr>
        </p:nvGraphicFramePr>
        <p:xfrm>
          <a:off x="251520" y="980728"/>
          <a:ext cx="8712969" cy="5650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1296144"/>
                <a:gridCol w="1296145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 расхода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Выделено, тыс. руб.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Израсхо-довано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тыс. руб.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На аварийно-восстановительные работы на участке сетей водопровода от ул. Школьная до д.№1 по ул. Садовая с.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Бершеть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449,6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449,6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Ремонт участка сети теплоснабжения, находящейся в собственности Пермского муниципального района (от тепловой камеры ТК7 до ТК6)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596,1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596,1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79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Аварийный ремонт котельной с заменой оборудования по адресу: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п.Юг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ул.Полевая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, 3а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5 439,0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752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Ремонт участка сети теплоснабжения, находящейся в собственности Пермского муниципального района (от тепловой камеры ТК 7 до здания № 86а по ул.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Красавинская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 2-я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г.Пермь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)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599,6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599,6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752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Аварийный ремонт котельной с заменой котла, расположенной по адресу: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с.Ляды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ул.Мира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, 1/8</a:t>
                      </a:r>
                    </a:p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Приобретение, поставка и установка оборудования для котельной, расположенной по адресу: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с.Ляды</a:t>
                      </a:r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, ул.Мира,1/8"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5 900,0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5 720,5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752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Выполнения работ по ремонту сетей водоотведения на очистных сооружениях, расположенных по адресу: ул. М. Маркова, 8а п. Юго-Камский"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3 521,0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3 521,0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752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Проведения работ по ремонту участка тепловой сети и сети ГВС от камеры УТ29 до УТ27 в </a:t>
                      </a:r>
                      <a:r>
                        <a:rPr lang="ru-RU" sz="1600" b="0" i="0" u="none" strike="noStrike" dirty="0" err="1" smtClean="0">
                          <a:effectLst/>
                          <a:latin typeface="Times New Roman"/>
                        </a:rPr>
                        <a:t>с.Култаево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561,7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561,7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39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53467714"/>
              </p:ext>
            </p:extLst>
          </p:nvPr>
        </p:nvGraphicFramePr>
        <p:xfrm>
          <a:off x="179514" y="1688381"/>
          <a:ext cx="8712966" cy="44847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16222"/>
                <a:gridCol w="1152128"/>
                <a:gridCol w="1080120"/>
                <a:gridCol w="1080120"/>
                <a:gridCol w="1224136"/>
                <a:gridCol w="1080120"/>
                <a:gridCol w="1080120"/>
              </a:tblGrid>
              <a:tr h="382878">
                <a:tc rowSpan="3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муниципальных образований Пермского края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3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Числен-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ность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населения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F7F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расчете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1 жителя, </a:t>
                      </a:r>
                      <a:r>
                        <a:rPr lang="ru-RU" sz="1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7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Числен-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ность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населения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F7F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расчете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1 жителя, </a:t>
                      </a:r>
                      <a:r>
                        <a:rPr lang="ru-RU" sz="16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7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доходы*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доходы*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921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ГО</a:t>
                      </a:r>
                      <a:endParaRPr lang="ru-RU" sz="2000" b="1" dirty="0" smtClean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1 042 770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20,7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42,1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1 027 157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23,4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52,2</a:t>
                      </a:r>
                    </a:p>
                  </a:txBody>
                  <a:tcPr anchor="ctr"/>
                </a:tc>
              </a:tr>
              <a:tr h="562324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г. Березники </a:t>
                      </a:r>
                      <a:endParaRPr lang="ru-RU" sz="20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148 064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40,9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148 978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49,3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2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Пермский МР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118 768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47,3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128 215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20,6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47,7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2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Соликамский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106 560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38,8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100 732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13,4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37,0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23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anose="02020603050405020304" pitchFamily="18" charset="0"/>
                        </a:rPr>
                        <a:t>Чайковский 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102 167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10,4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33,6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94 467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10,5</a:t>
                      </a:r>
                      <a:endParaRPr lang="ru-RU" sz="1800" b="0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41,7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38886" y="260648"/>
            <a:ext cx="822960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Показатели доходов и расходов консолидированных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бюджетов муниципальных образований Пермского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края на душу населения за 2021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2022 годы</a:t>
            </a:r>
            <a:endParaRPr lang="ru-RU" sz="27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1" y="6381436"/>
            <a:ext cx="32224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*налоговые и неналоговые доходы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47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94213" y="177822"/>
            <a:ext cx="8229600" cy="1225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75000" lnSpcReduction="2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Информация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по бюджетным кредитам, предоставленным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бюджетам сельских поселений из бюджета Пермского муниципального района в </a:t>
            </a: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2022 </a:t>
            </a:r>
            <a:r>
              <a:rPr lang="ru-RU" sz="3200" b="1" kern="0" dirty="0">
                <a:solidFill>
                  <a:srgbClr val="000000"/>
                </a:solidFill>
                <a:latin typeface="Times New Roman" pitchFamily="18" charset="0"/>
              </a:rPr>
              <a:t>году</a:t>
            </a:r>
            <a:endParaRPr lang="ru-RU" sz="27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31838" y="1417935"/>
            <a:ext cx="1560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63824"/>
              </p:ext>
            </p:extLst>
          </p:nvPr>
        </p:nvGraphicFramePr>
        <p:xfrm>
          <a:off x="683568" y="1756489"/>
          <a:ext cx="8208912" cy="3416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1468"/>
                <a:gridCol w="1789874"/>
                <a:gridCol w="1575089"/>
                <a:gridCol w="1360305"/>
                <a:gridCol w="1622176"/>
              </a:tblGrid>
              <a:tr h="7042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сельского поселения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на 01.01.2022 (в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реструктуризация)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 </a:t>
                      </a:r>
                      <a:r>
                        <a:rPr lang="ru-RU" sz="1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Погашено </a:t>
                      </a:r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кредитов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Просроченная</a:t>
                      </a:r>
                      <a:r>
                        <a:rPr lang="ru-RU" sz="1400" b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на 01.01.2023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640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Двуреченское</a:t>
                      </a:r>
                      <a:endParaRPr lang="ru-RU" sz="16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43559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Култаевское</a:t>
                      </a:r>
                      <a:endParaRPr lang="en-US" sz="16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8900</a:t>
                      </a:r>
                      <a:endParaRPr lang="ru-RU" sz="1800" u="none" strike="noStrike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</a:tr>
              <a:tr h="3888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Юговское</a:t>
                      </a:r>
                      <a:endParaRPr lang="ru-RU" sz="16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4380</a:t>
                      </a:r>
                    </a:p>
                  </a:txBody>
                  <a:tcPr marL="9525" marR="9525" marT="9525" marB="0" anchor="ctr"/>
                </a:tc>
              </a:tr>
              <a:tr h="373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Фроловское</a:t>
                      </a:r>
                      <a:endParaRPr lang="ru-RU" sz="16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</a:p>
                  </a:txBody>
                  <a:tcPr marL="9525" marR="9525" marT="9525" marB="0" anchor="ctr"/>
                </a:tc>
              </a:tr>
              <a:tr h="373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Сылвенское</a:t>
                      </a:r>
                      <a:endParaRPr lang="ru-RU" sz="16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10300</a:t>
                      </a:r>
                    </a:p>
                  </a:txBody>
                  <a:tcPr marL="9525" marR="9525" marT="9525" marB="0" anchor="ctr"/>
                </a:tc>
              </a:tr>
              <a:tr h="373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Платошинское</a:t>
                      </a:r>
                      <a:endParaRPr lang="ru-RU" sz="16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37118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16 580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58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36625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  <a:t>Основные итоги исполнения расходов </a:t>
            </a:r>
            <a:b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</a:br>
            <a:r>
              <a:rPr lang="ru-RU" altLang="ru-RU" sz="3200" b="1" dirty="0" smtClean="0">
                <a:solidFill>
                  <a:schemeClr val="tx2"/>
                </a:solidFill>
                <a:effectLst/>
                <a:latin typeface="Times New Roman" pitchFamily="18" charset="0"/>
              </a:rPr>
              <a:t>бюджета района за 2022 год</a:t>
            </a:r>
            <a:endParaRPr lang="ru-RU" altLang="ru-RU" sz="3200" dirty="0" smtClean="0">
              <a:effectLst/>
            </a:endParaRPr>
          </a:p>
        </p:txBody>
      </p:sp>
      <p:sp>
        <p:nvSpPr>
          <p:cNvPr id="55299" name="Содержимое 2"/>
          <p:cNvSpPr>
            <a:spLocks noGrp="1"/>
          </p:cNvSpPr>
          <p:nvPr>
            <p:ph idx="4294967295"/>
          </p:nvPr>
        </p:nvSpPr>
        <p:spPr>
          <a:xfrm>
            <a:off x="251520" y="1628800"/>
            <a:ext cx="8640960" cy="4824536"/>
          </a:xfrm>
          <a:prstGeom prst="rect">
            <a:avLst/>
          </a:prstGeom>
          <a:noFill/>
        </p:spPr>
        <p:txBody>
          <a:bodyPr>
            <a:normAutofit lnSpcReduction="10000"/>
          </a:bodyPr>
          <a:lstStyle/>
          <a:p>
            <a:pPr algn="just"/>
            <a:r>
              <a:rPr lang="ru-RU" alt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юджет был сформирован в программной структуре, исполнялся на основе 14 муниципальных программ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реализованы основные направления и задачи налоговой и бюджетной политики  2022 года  - обеспечено  стабильное исполнение  районного бюджета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по исполнению бюджета осуществлялись в соответствии с бюджетным  законодательством и  требованиями,  утвержденными решением о бюджете</a:t>
            </a:r>
          </a:p>
          <a:p>
            <a:pPr algn="just"/>
            <a:r>
              <a:rPr lang="ru-RU" alt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 плановый дефицит районного </a:t>
            </a:r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бюджета, отсутствуют коммерческие заимствования</a:t>
            </a:r>
          </a:p>
          <a:p>
            <a:pPr algn="just"/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Пермского муниципального района по состоянию на 01.01.2023 отсутствует, муниципальные гарантии не представлялись</a:t>
            </a:r>
          </a:p>
          <a:p>
            <a:pPr algn="just"/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просроченная дебиторская и кредиторская задолженность  отсутствуют</a:t>
            </a:r>
          </a:p>
          <a:p>
            <a:pPr algn="just"/>
            <a:r>
              <a:rPr lang="ru-RU" alt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действующих расходных обязательств в полном объёме, включая </a:t>
            </a:r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</a:t>
            </a:r>
            <a:r>
              <a:rPr lang="ru-RU" alt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задач, установленных в «майских» указах Президента Российской Федерации 2012 </a:t>
            </a:r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altLang="ru-RU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ru-RU" sz="1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реализации национальных и краевых </a:t>
            </a:r>
            <a:r>
              <a:rPr lang="ru-RU" altLang="ru-RU" sz="1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проектах</a:t>
            </a:r>
            <a:endParaRPr lang="ru-RU" altLang="ru-RU" dirty="0" smtClean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964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Пермского муниципального района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телефон </a:t>
            </a:r>
            <a:r>
              <a:rPr lang="en-US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29</a:t>
            </a: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en-US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67</a:t>
            </a:r>
            <a:r>
              <a:rPr lang="en-US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90</a:t>
            </a:r>
            <a:r>
              <a:rPr lang="en-US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адрес электронной почты: 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bud-feu@permsky.permkrai.ru</a:t>
            </a:r>
          </a:p>
          <a:p>
            <a:pPr algn="ctr">
              <a:buNone/>
            </a:pPr>
            <a:r>
              <a:rPr lang="ru-RU" altLang="ru-RU" sz="1800" b="1" dirty="0" smtClean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официальный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сайт http://</a:t>
            </a:r>
            <a:r>
              <a:rPr lang="ru-RU" altLang="ru-RU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feu.permraion.ru</a:t>
            </a:r>
            <a:r>
              <a:rPr lang="ru-RU" alt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/</a:t>
            </a:r>
            <a:endParaRPr lang="ru-RU" altLang="ru-RU" sz="4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55099648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728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255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22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5 755 675,9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5 689 075,2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000" b="1" baseline="0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66 600,7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98,8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22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6 002 007,9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5 698 086,4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303 921,5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94,9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sz="2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sz="22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246 332,0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9 011,3</a:t>
                      </a:r>
                      <a:endParaRPr lang="ru-RU" sz="2000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Пермского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муниципального района 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93727310"/>
              </p:ext>
            </p:extLst>
          </p:nvPr>
        </p:nvGraphicFramePr>
        <p:xfrm>
          <a:off x="327513" y="1556792"/>
          <a:ext cx="841696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Пермского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муниципального района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млн.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62549" y="4112028"/>
            <a:ext cx="11052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+11,8%</a:t>
            </a:r>
            <a:endParaRPr lang="ru-RU" sz="22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06830269"/>
              </p:ext>
            </p:extLst>
          </p:nvPr>
        </p:nvGraphicFramePr>
        <p:xfrm>
          <a:off x="0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268447"/>
              </p:ext>
            </p:extLst>
          </p:nvPr>
        </p:nvGraphicFramePr>
        <p:xfrm>
          <a:off x="107504" y="116632"/>
          <a:ext cx="8663041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411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260648"/>
            <a:ext cx="8679040" cy="112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Налоговые и неналоговые доходы бюджета Пермского муниципального района за 2022 год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</a:t>
            </a:r>
            <a:r>
              <a:rPr kumimoji="0" lang="ru-RU" sz="27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(без дополнительного норматива отчислений по НДФЛ)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94024395"/>
              </p:ext>
            </p:extLst>
          </p:nvPr>
        </p:nvGraphicFramePr>
        <p:xfrm>
          <a:off x="284794" y="1486188"/>
          <a:ext cx="842493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flipV="1">
            <a:off x="1475656" y="4477762"/>
            <a:ext cx="6120680" cy="855766"/>
          </a:xfrm>
          <a:prstGeom prst="straightConnector1">
            <a:avLst/>
          </a:prstGeom>
          <a:ln w="25400" cmpd="sng">
            <a:solidFill>
              <a:schemeClr val="accent3">
                <a:lumMod val="50000"/>
              </a:schemeClr>
            </a:solidFill>
            <a:prstDash val="solid"/>
            <a:headEnd type="oval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41399" y="3284984"/>
            <a:ext cx="106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+4,7%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45363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+18,4%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7892" y="3971867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19,2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0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10581</TotalTime>
  <Words>3574</Words>
  <Application>Microsoft Office PowerPoint</Application>
  <PresentationFormat>Экран (4:3)</PresentationFormat>
  <Paragraphs>1008</Paragraphs>
  <Slides>53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53</vt:i4>
      </vt:variant>
    </vt:vector>
  </HeadingPairs>
  <TitlesOfParts>
    <vt:vector size="55" baseType="lpstr">
      <vt:lpstr>Воздушный поток</vt:lpstr>
      <vt:lpstr>1_Воздушный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поступлений налога на доходы физических лиц по дополнительному нормативу отчислений (30,2273%) за 2022 год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Пермского муниципального района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млн. руб. </vt:lpstr>
      <vt:lpstr>Исполнение бюджета в разрезе главных распорядителей бюджетных средств за 2022 год</vt:lpstr>
      <vt:lpstr>Реализация муниципальных программ в 2022 году                                                                                                                            тыс. руб.</vt:lpstr>
      <vt:lpstr>Реализация муниципальных программ в 2022  году (продолжение)</vt:lpstr>
      <vt:lpstr>Выполнение в 2022 году объемных показателей муниципальной услуги (работы)  Управления образования </vt:lpstr>
      <vt:lpstr>Выполнение в 2022 году объемных показателей муниципальной услуги (работы)  Управления по делам культуры</vt:lpstr>
      <vt:lpstr>Выполнение в 2022 году объемных показателей муниципальной услуги (работы)  Администрация</vt:lpstr>
      <vt:lpstr>Достижение целевых показателей по «указным» категориям работников бюджетной сфера МР в 2022 году</vt:lpstr>
      <vt:lpstr>Презентация PowerPoint</vt:lpstr>
      <vt:lpstr>Динамика изменения текущих расходов  и бюджета развития, млн рублей</vt:lpstr>
      <vt:lpstr>Участие Пермского муниципального района в национальных проектах в 2022 году                                                                   </vt:lpstr>
      <vt:lpstr>Участие Пермского муниципального района в национальных проектах в 2022 году</vt:lpstr>
      <vt:lpstr>Участие Пермского муниципального района в национальных проектах в 2022 году</vt:lpstr>
      <vt:lpstr>Участие Пермского муниципального района в национальных проектах в 2022 году                                                                       тыс. руб.</vt:lpstr>
      <vt:lpstr>Презентация PowerPoint</vt:lpstr>
      <vt:lpstr>Презентация PowerPoint</vt:lpstr>
      <vt:lpstr>Бюджетные инвестиции на строительство (реконструкцию) и приобретение объектов общественной инфраструктуры Пермского муниципального района в 2022 году в разрезе источников</vt:lpstr>
      <vt:lpstr>Презентация PowerPoint</vt:lpstr>
      <vt:lpstr>Презентация PowerPoint</vt:lpstr>
      <vt:lpstr>Социальное обеспечение населения</vt:lpstr>
      <vt:lpstr>Динамика расходов дорожного фонда, млн. руб. </vt:lpstr>
      <vt:lpstr>Презентация PowerPoint</vt:lpstr>
      <vt:lpstr>Расходование средств резервного фонда  в 2022 году, тыс. руб.</vt:lpstr>
      <vt:lpstr>Расходование средств резервного фонда в 2022 году (продолжение)</vt:lpstr>
      <vt:lpstr>Презентация PowerPoint</vt:lpstr>
      <vt:lpstr>Основные итоги исполнения расходов  бюджета района за 2022 год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feu17-04</cp:lastModifiedBy>
  <cp:revision>633</cp:revision>
  <cp:lastPrinted>2023-05-15T09:50:10Z</cp:lastPrinted>
  <dcterms:created xsi:type="dcterms:W3CDTF">2018-04-12T10:07:47Z</dcterms:created>
  <dcterms:modified xsi:type="dcterms:W3CDTF">2023-05-15T09:51:18Z</dcterms:modified>
</cp:coreProperties>
</file>